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9"/>
  </p:notesMasterIdLst>
  <p:sldIdLst>
    <p:sldId id="284" r:id="rId5"/>
    <p:sldId id="286" r:id="rId6"/>
    <p:sldId id="287" r:id="rId7"/>
    <p:sldId id="285" r:id="rId8"/>
    <p:sldId id="309" r:id="rId9"/>
    <p:sldId id="297" r:id="rId10"/>
    <p:sldId id="299" r:id="rId11"/>
    <p:sldId id="300" r:id="rId12"/>
    <p:sldId id="301" r:id="rId13"/>
    <p:sldId id="307" r:id="rId14"/>
    <p:sldId id="302" r:id="rId15"/>
    <p:sldId id="303" r:id="rId16"/>
    <p:sldId id="304" r:id="rId17"/>
    <p:sldId id="305" r:id="rId18"/>
    <p:sldId id="306" r:id="rId19"/>
    <p:sldId id="311" r:id="rId20"/>
    <p:sldId id="338" r:id="rId21"/>
    <p:sldId id="282" r:id="rId22"/>
    <p:sldId id="325" r:id="rId23"/>
    <p:sldId id="324" r:id="rId24"/>
    <p:sldId id="327" r:id="rId25"/>
    <p:sldId id="326" r:id="rId26"/>
    <p:sldId id="328" r:id="rId27"/>
    <p:sldId id="329" r:id="rId28"/>
    <p:sldId id="330" r:id="rId29"/>
    <p:sldId id="331" r:id="rId30"/>
    <p:sldId id="332" r:id="rId31"/>
    <p:sldId id="333" r:id="rId32"/>
    <p:sldId id="288" r:id="rId33"/>
    <p:sldId id="308" r:id="rId34"/>
    <p:sldId id="334" r:id="rId35"/>
    <p:sldId id="336" r:id="rId36"/>
    <p:sldId id="310" r:id="rId37"/>
    <p:sldId id="295"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4899" autoAdjust="0"/>
  </p:normalViewPr>
  <p:slideViewPr>
    <p:cSldViewPr snapToGrid="0" snapToObjects="1" showGuides="1">
      <p:cViewPr varScale="1">
        <p:scale>
          <a:sx n="85" d="100"/>
          <a:sy n="85" d="100"/>
        </p:scale>
        <p:origin x="427" y="53"/>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11/12/2024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10193977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0233493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27508142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155871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13608596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6540262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8529307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4178116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4501128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498367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1568392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6974946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1833699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Quote">
    <p:spTree>
      <p:nvGrpSpPr>
        <p:cNvPr id="1" name=""/>
        <p:cNvGrpSpPr/>
        <p:nvPr/>
      </p:nvGrpSpPr>
      <p:grpSpPr>
        <a:xfrm>
          <a:off x="0" y="0"/>
          <a:ext cx="0" cy="0"/>
          <a:chOff x="0" y="0"/>
          <a:chExt cx="0" cy="0"/>
        </a:xfrm>
      </p:grpSpPr>
      <p:sp>
        <p:nvSpPr>
          <p:cNvPr id="32" name="Image 1">
            <a:extLst>
              <a:ext uri="{FF2B5EF4-FFF2-40B4-BE49-F238E27FC236}">
                <a16:creationId xmlns:a16="http://schemas.microsoft.com/office/drawing/2014/main" id="{2A3EC91E-4089-D366-06D3-3E66F93DFAF3}"/>
              </a:ext>
              <a:ext uri="{C183D7F6-B498-43B3-948B-1728B52AA6E4}">
                <adec:decorative xmlns:adec="http://schemas.microsoft.com/office/drawing/2017/decorative" val="1"/>
              </a:ext>
            </a:extLst>
          </p:cNvPr>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a:extLst>
              <a:ext uri="{FF2B5EF4-FFF2-40B4-BE49-F238E27FC236}">
                <a16:creationId xmlns:a16="http://schemas.microsoft.com/office/drawing/2014/main" id="{70F595E1-C910-3710-90E9-AF5FFCE05861}"/>
              </a:ext>
              <a:ext uri="{C183D7F6-B498-43B3-948B-1728B52AA6E4}">
                <adec:decorative xmlns:adec="http://schemas.microsoft.com/office/drawing/2017/decorative" val="1"/>
              </a:ext>
            </a:extLst>
          </p:cNvPr>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29" name="Freeform 70">
            <a:extLst>
              <a:ext uri="{FF2B5EF4-FFF2-40B4-BE49-F238E27FC236}">
                <a16:creationId xmlns:a16="http://schemas.microsoft.com/office/drawing/2014/main" id="{AA39EF58-54F1-4AC9-1D83-2E7DEEAAEA6A}"/>
              </a:ext>
              <a:ext uri="{C183D7F6-B498-43B3-948B-1728B52AA6E4}">
                <adec:decorative xmlns:adec="http://schemas.microsoft.com/office/drawing/2017/decorative" val="1"/>
              </a:ext>
            </a:extLst>
          </p:cNvPr>
          <p:cNvSpPr>
            <a:spLocks/>
          </p:cNvSpPr>
          <p:nvPr userDrawn="1"/>
        </p:nvSpPr>
        <p:spPr bwMode="auto">
          <a:xfrm rot="16200000" flipH="1">
            <a:off x="-9389"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1" name="Freeform 70">
            <a:extLst>
              <a:ext uri="{FF2B5EF4-FFF2-40B4-BE49-F238E27FC236}">
                <a16:creationId xmlns:a16="http://schemas.microsoft.com/office/drawing/2014/main" id="{0C320934-59CC-4123-C7C1-FEEE89F3045F}"/>
              </a:ext>
              <a:ext uri="{C183D7F6-B498-43B3-948B-1728B52AA6E4}">
                <adec:decorative xmlns:adec="http://schemas.microsoft.com/office/drawing/2017/decorative" val="1"/>
              </a:ext>
            </a:extLst>
          </p:cNvPr>
          <p:cNvSpPr>
            <a:spLocks/>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3" name="Image 4">
            <a:extLst>
              <a:ext uri="{FF2B5EF4-FFF2-40B4-BE49-F238E27FC236}">
                <a16:creationId xmlns:a16="http://schemas.microsoft.com/office/drawing/2014/main" id="{EC46DC71-C12A-96C8-3FE2-AA95AB58B349}"/>
              </a:ext>
              <a:ext uri="{C183D7F6-B498-43B3-948B-1728B52AA6E4}">
                <adec:decorative xmlns:adec="http://schemas.microsoft.com/office/drawing/2017/decorative" val="1"/>
              </a:ext>
            </a:extLst>
          </p:cNvPr>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lumMod val="40000"/>
              <a:lumOff val="60000"/>
              <a:alpha val="50000"/>
            </a:schemeClr>
          </a:solidFill>
          <a:ln w="7052" cap="flat">
            <a:noFill/>
            <a:prstDash val="solid"/>
            <a:miter/>
          </a:ln>
        </p:spPr>
        <p:txBody>
          <a:bodyPr rtlCol="0" anchor="ctr">
            <a:noAutofit/>
          </a:bodyPr>
          <a:lstStyle/>
          <a:p>
            <a:endParaRPr lang="en-US" dirty="0"/>
          </a:p>
        </p:txBody>
      </p:sp>
      <p:sp>
        <p:nvSpPr>
          <p:cNvPr id="2" name="Title 1"/>
          <p:cNvSpPr>
            <a:spLocks noGrp="1"/>
          </p:cNvSpPr>
          <p:nvPr>
            <p:ph type="title" hasCustomPrompt="1"/>
          </p:nvPr>
        </p:nvSpPr>
        <p:spPr>
          <a:xfrm>
            <a:off x="3460565" y="1057274"/>
            <a:ext cx="7965461" cy="994164"/>
          </a:xfrm>
        </p:spPr>
        <p:txBody>
          <a:bodyPr lIns="91440" tIns="0" rIns="91440" bIns="0" anchor="b" anchorCtr="0">
            <a:noAutofit/>
          </a:bodyPr>
          <a:lstStyle>
            <a:lvl1pPr algn="l">
              <a:lnSpc>
                <a:spcPct val="100000"/>
              </a:lnSpc>
              <a:defRPr sz="3600" b="1">
                <a:latin typeface="+mj-lt"/>
                <a:cs typeface="Arial" panose="020B0604020202020204" pitchFamily="34" charset="0"/>
              </a:defRPr>
            </a:lvl1pPr>
          </a:lstStyle>
          <a:p>
            <a:r>
              <a:rPr lang="en-US" dirty="0"/>
              <a:t>Click to add title</a:t>
            </a:r>
          </a:p>
        </p:txBody>
      </p:sp>
      <p:sp>
        <p:nvSpPr>
          <p:cNvPr id="13" name="Content Placeholder 3">
            <a:extLst>
              <a:ext uri="{FF2B5EF4-FFF2-40B4-BE49-F238E27FC236}">
                <a16:creationId xmlns:a16="http://schemas.microsoft.com/office/drawing/2014/main" id="{B20F5EA7-881C-8FB7-EAC9-89C8F2E5865C}"/>
              </a:ext>
            </a:extLst>
          </p:cNvPr>
          <p:cNvSpPr>
            <a:spLocks noGrp="1"/>
          </p:cNvSpPr>
          <p:nvPr>
            <p:ph sz="half" idx="2" hasCustomPrompt="1"/>
          </p:nvPr>
        </p:nvSpPr>
        <p:spPr>
          <a:xfrm>
            <a:off x="3460565" y="2303029"/>
            <a:ext cx="7965460" cy="3497698"/>
          </a:xfrm>
        </p:spPr>
        <p:txBody>
          <a:bodyPr lIns="91440" tIns="0" rIns="91440" bIns="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Slide Number Placeholder 2">
            <a:extLst>
              <a:ext uri="{FF2B5EF4-FFF2-40B4-BE49-F238E27FC236}">
                <a16:creationId xmlns:a16="http://schemas.microsoft.com/office/drawing/2014/main" id="{ED7A50D8-0839-EC58-FFBE-315A20995799}"/>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5646944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5923D9E-9381-3D11-B31A-1BF5C97F35B0}"/>
              </a:ext>
              <a:ext uri="{C183D7F6-B498-43B3-948B-1728B52AA6E4}">
                <adec:decorative xmlns:adec="http://schemas.microsoft.com/office/drawing/2017/decorative" val="1"/>
              </a:ext>
            </a:extLst>
          </p:cNvPr>
          <p:cNvGrpSpPr/>
          <p:nvPr userDrawn="1"/>
        </p:nvGrpSpPr>
        <p:grpSpPr>
          <a:xfrm>
            <a:off x="6452303" y="3405019"/>
            <a:ext cx="5739697" cy="3467971"/>
            <a:chOff x="5009037" y="2525712"/>
            <a:chExt cx="7170193" cy="4332288"/>
          </a:xfrm>
        </p:grpSpPr>
        <p:sp>
          <p:nvSpPr>
            <p:cNvPr id="7" name="Freeform 7">
              <a:extLst>
                <a:ext uri="{FF2B5EF4-FFF2-40B4-BE49-F238E27FC236}">
                  <a16:creationId xmlns:a16="http://schemas.microsoft.com/office/drawing/2014/main" id="{89E777D0-3240-08CE-6B6C-B33B910B8490}"/>
                </a:ext>
              </a:extLst>
            </p:cNvPr>
            <p:cNvSpPr>
              <a:spLocks/>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 name="Freeform 6">
              <a:extLst>
                <a:ext uri="{FF2B5EF4-FFF2-40B4-BE49-F238E27FC236}">
                  <a16:creationId xmlns:a16="http://schemas.microsoft.com/office/drawing/2014/main" id="{EFEA81A2-6893-518C-6AF3-37C987789C86}"/>
                </a:ext>
              </a:extLst>
            </p:cNvPr>
            <p:cNvSpPr>
              <a:spLocks/>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9" name="Group 8">
            <a:extLst>
              <a:ext uri="{FF2B5EF4-FFF2-40B4-BE49-F238E27FC236}">
                <a16:creationId xmlns:a16="http://schemas.microsoft.com/office/drawing/2014/main" id="{0F297964-0B81-31DC-6D6D-1414832238B1}"/>
              </a:ext>
              <a:ext uri="{C183D7F6-B498-43B3-948B-1728B52AA6E4}">
                <adec:decorative xmlns:adec="http://schemas.microsoft.com/office/drawing/2017/decorative" val="1"/>
              </a:ext>
            </a:extLst>
          </p:cNvPr>
          <p:cNvGrpSpPr/>
          <p:nvPr userDrawn="1"/>
        </p:nvGrpSpPr>
        <p:grpSpPr>
          <a:xfrm flipH="1" flipV="1">
            <a:off x="6465610" y="0"/>
            <a:ext cx="5739697" cy="3467971"/>
            <a:chOff x="5183405" y="2678112"/>
            <a:chExt cx="7170193" cy="4332288"/>
          </a:xfrm>
        </p:grpSpPr>
        <p:sp>
          <p:nvSpPr>
            <p:cNvPr id="10" name="Freeform 7">
              <a:extLst>
                <a:ext uri="{FF2B5EF4-FFF2-40B4-BE49-F238E27FC236}">
                  <a16:creationId xmlns:a16="http://schemas.microsoft.com/office/drawing/2014/main" id="{CE4FDB43-7466-4B74-330E-836DA9504C90}"/>
                </a:ext>
              </a:extLst>
            </p:cNvPr>
            <p:cNvSpPr>
              <a:spLocks/>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1" name="Freeform 6">
              <a:extLst>
                <a:ext uri="{FF2B5EF4-FFF2-40B4-BE49-F238E27FC236}">
                  <a16:creationId xmlns:a16="http://schemas.microsoft.com/office/drawing/2014/main" id="{2EA39DB9-F1B4-F4E9-CF4D-717B0CD747DA}"/>
                </a:ext>
              </a:extLst>
            </p:cNvPr>
            <p:cNvSpPr>
              <a:spLocks/>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14" name="Image 2">
            <a:extLst>
              <a:ext uri="{FF2B5EF4-FFF2-40B4-BE49-F238E27FC236}">
                <a16:creationId xmlns:a16="http://schemas.microsoft.com/office/drawing/2014/main" id="{EFFAEAD9-58A9-096B-C6D0-58F7AD08EB20}"/>
              </a:ext>
              <a:ext uri="{C183D7F6-B498-43B3-948B-1728B52AA6E4}">
                <adec:decorative xmlns:adec="http://schemas.microsoft.com/office/drawing/2017/decorative" val="1"/>
              </a:ext>
            </a:extLst>
          </p:cNvPr>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a:extLst>
              <a:ext uri="{FF2B5EF4-FFF2-40B4-BE49-F238E27FC236}">
                <a16:creationId xmlns:a16="http://schemas.microsoft.com/office/drawing/2014/main" id="{9A1CFBBA-B680-A6A7-3C4B-5FEAC4253283}"/>
              </a:ext>
            </a:extLst>
          </p:cNvPr>
          <p:cNvSpPr>
            <a:spLocks noGrp="1"/>
          </p:cNvSpPr>
          <p:nvPr>
            <p:ph type="title" hasCustomPrompt="1"/>
          </p:nvPr>
        </p:nvSpPr>
        <p:spPr>
          <a:xfrm>
            <a:off x="914400" y="1057274"/>
            <a:ext cx="6583680" cy="1531357"/>
          </a:xfrm>
        </p:spPr>
        <p:txBody>
          <a:bodyPr tIns="0" bIns="0">
            <a:noAutofit/>
          </a:bodyPr>
          <a:lstStyle>
            <a:lvl1pPr algn="l">
              <a:lnSpc>
                <a:spcPct val="100000"/>
              </a:lnSpc>
              <a:defRPr sz="3600"/>
            </a:lvl1pPr>
          </a:lstStyle>
          <a:p>
            <a:r>
              <a:rPr lang="en-US" dirty="0"/>
              <a:t>Click to add title</a:t>
            </a:r>
          </a:p>
        </p:txBody>
      </p:sp>
      <p:sp>
        <p:nvSpPr>
          <p:cNvPr id="13" name="Content Placeholder 2">
            <a:extLst>
              <a:ext uri="{FF2B5EF4-FFF2-40B4-BE49-F238E27FC236}">
                <a16:creationId xmlns:a16="http://schemas.microsoft.com/office/drawing/2014/main" id="{72386C43-DD10-E892-08AD-D6F4AE9617DD}"/>
              </a:ext>
            </a:extLst>
          </p:cNvPr>
          <p:cNvSpPr>
            <a:spLocks noGrp="1"/>
          </p:cNvSpPr>
          <p:nvPr>
            <p:ph idx="1" hasCustomPrompt="1"/>
          </p:nvPr>
        </p:nvSpPr>
        <p:spPr>
          <a:xfrm>
            <a:off x="914400" y="2834640"/>
            <a:ext cx="6583680" cy="3207344"/>
          </a:xfrm>
        </p:spPr>
        <p:txBody>
          <a:bodyPr lIns="91440" tIns="0" rIns="91440" bIns="0">
            <a:normAutofit/>
          </a:bodyPr>
          <a:lstStyle>
            <a:lvl1pPr marL="0" indent="0">
              <a:lnSpc>
                <a:spcPct val="150000"/>
              </a:lnSpc>
              <a:spcBef>
                <a:spcPts val="0"/>
              </a:spcBef>
              <a:buNone/>
              <a:defRPr sz="2400"/>
            </a:lvl1pPr>
            <a:lvl2pPr marL="347472">
              <a:lnSpc>
                <a:spcPct val="150000"/>
              </a:lnSpc>
              <a:spcBef>
                <a:spcPts val="0"/>
              </a:spcBef>
              <a:defRPr sz="2000"/>
            </a:lvl2pPr>
            <a:lvl3pPr marL="685800">
              <a:lnSpc>
                <a:spcPct val="150000"/>
              </a:lnSpc>
              <a:spcBef>
                <a:spcPts val="0"/>
              </a:spcBef>
              <a:defRPr sz="1800"/>
            </a:lvl3pPr>
          </a:lstStyle>
          <a:p>
            <a:pPr lvl="0"/>
            <a:r>
              <a:rPr lang="en-US" dirty="0"/>
              <a:t>Click to add text</a:t>
            </a:r>
          </a:p>
          <a:p>
            <a:pPr lvl="1"/>
            <a:r>
              <a:rPr lang="en-US" dirty="0"/>
              <a:t>Second level</a:t>
            </a:r>
          </a:p>
          <a:p>
            <a:pPr lvl="2"/>
            <a:r>
              <a:rPr lang="en-US" dirty="0"/>
              <a:t>Third level</a:t>
            </a:r>
          </a:p>
        </p:txBody>
      </p:sp>
      <p:sp>
        <p:nvSpPr>
          <p:cNvPr id="3" name="Slide Number Placeholder 2">
            <a:extLst>
              <a:ext uri="{FF2B5EF4-FFF2-40B4-BE49-F238E27FC236}">
                <a16:creationId xmlns:a16="http://schemas.microsoft.com/office/drawing/2014/main" id="{71114D1E-7749-DD58-8782-318E4F679DE0}"/>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4013734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 id="2147483670" r:id="rId18"/>
    <p:sldLayoutId id="2147483671" r:id="rId19"/>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7.xml"/><Relationship Id="rId5" Type="http://schemas.openxmlformats.org/officeDocument/2006/relationships/image" Target="../media/image14.png"/><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7.xml"/><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463040" y="1566672"/>
            <a:ext cx="4873752" cy="1709928"/>
          </a:xfrm>
        </p:spPr>
        <p:txBody>
          <a:bodyPr/>
          <a:lstStyle/>
          <a:p>
            <a:r>
              <a:rPr lang="en-IN" sz="4400" dirty="0"/>
              <a:t>Staff Scheduling Application</a:t>
            </a:r>
            <a:br>
              <a:rPr lang="en-IN" sz="4400" dirty="0"/>
            </a:br>
            <a:r>
              <a:rPr lang="en-IN" sz="4400" dirty="0"/>
              <a:t>Workforce..</a:t>
            </a:r>
            <a:endParaRPr lang="en-US" sz="4400" dirty="0"/>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1463040" y="3176286"/>
            <a:ext cx="4873752" cy="2115042"/>
          </a:xfrm>
        </p:spPr>
        <p:txBody>
          <a:bodyPr/>
          <a:lstStyle/>
          <a:p>
            <a:r>
              <a:rPr lang="en-US" dirty="0"/>
              <a:t>Praneswar G – 727822TUCS140</a:t>
            </a:r>
            <a:br>
              <a:rPr lang="en-US" dirty="0"/>
            </a:br>
            <a:r>
              <a:rPr lang="en-US" dirty="0" err="1"/>
              <a:t>SabeesJoshua</a:t>
            </a:r>
            <a:r>
              <a:rPr lang="en-US" dirty="0"/>
              <a:t> a – 727822TUCS159</a:t>
            </a:r>
          </a:p>
          <a:p>
            <a:r>
              <a:rPr lang="en-US" dirty="0" err="1"/>
              <a:t>RithishKumar</a:t>
            </a:r>
            <a:r>
              <a:rPr lang="en-US" dirty="0"/>
              <a:t> N – 727822TUCS155</a:t>
            </a:r>
          </a:p>
          <a:p>
            <a:r>
              <a:rPr lang="en-US" dirty="0"/>
              <a:t>Ram Prasad – 727822TUCS148</a:t>
            </a:r>
            <a:br>
              <a:rPr lang="en-US" dirty="0"/>
            </a:br>
            <a:br>
              <a:rPr lang="en-US" dirty="0"/>
            </a:br>
            <a:endParaRPr lang="en-US" dirty="0"/>
          </a:p>
        </p:txBody>
      </p:sp>
      <p:pic>
        <p:nvPicPr>
          <p:cNvPr id="37" name="Picture Placeholder 36">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rotWithShape="1">
          <a:blip r:embed="rId2"/>
          <a:srcRect t="1820" b="1820"/>
          <a:stretch/>
        </p:blipFill>
        <p:spPr>
          <a:xfrm>
            <a:off x="7246779" y="812292"/>
            <a:ext cx="3834628" cy="4928616"/>
          </a:xfrm>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EC71A1-71A5-4062-89A6-CC963D6C00A4}"/>
              </a:ext>
            </a:extLst>
          </p:cNvPr>
          <p:cNvSpPr>
            <a:spLocks noGrp="1"/>
          </p:cNvSpPr>
          <p:nvPr>
            <p:ph type="sldNum" sz="quarter" idx="12"/>
          </p:nvPr>
        </p:nvSpPr>
        <p:spPr/>
        <p:txBody>
          <a:bodyPr/>
          <a:lstStyle/>
          <a:p>
            <a:fld id="{8D0AFDD5-844D-364D-8AEC-50CF4D36D55D}" type="slidenum">
              <a:rPr lang="en-US" noProof="0" smtClean="0"/>
              <a:t>10</a:t>
            </a:fld>
            <a:endParaRPr lang="en-US" noProof="0"/>
          </a:p>
        </p:txBody>
      </p:sp>
      <p:sp>
        <p:nvSpPr>
          <p:cNvPr id="3" name="Footer Placeholder 2">
            <a:extLst>
              <a:ext uri="{FF2B5EF4-FFF2-40B4-BE49-F238E27FC236}">
                <a16:creationId xmlns:a16="http://schemas.microsoft.com/office/drawing/2014/main" id="{AD8A6BFD-BC7F-4C8B-BC11-4519DF1FB4C9}"/>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E6DAD138-331F-4EB9-BF51-EEF4B9077AEF}"/>
              </a:ext>
            </a:extLst>
          </p:cNvPr>
          <p:cNvSpPr>
            <a:spLocks noGrp="1"/>
          </p:cNvSpPr>
          <p:nvPr>
            <p:ph type="dt" sz="half" idx="10"/>
          </p:nvPr>
        </p:nvSpPr>
        <p:spPr/>
        <p:txBody>
          <a:bodyPr/>
          <a:lstStyle/>
          <a:p>
            <a:r>
              <a:rPr lang="en-US" noProof="0"/>
              <a:t>20XX</a:t>
            </a:r>
          </a:p>
        </p:txBody>
      </p:sp>
      <p:sp>
        <p:nvSpPr>
          <p:cNvPr id="6" name="TextBox 5">
            <a:extLst>
              <a:ext uri="{FF2B5EF4-FFF2-40B4-BE49-F238E27FC236}">
                <a16:creationId xmlns:a16="http://schemas.microsoft.com/office/drawing/2014/main" id="{A04594D9-FEA8-48C6-8983-C25578DF7E67}"/>
              </a:ext>
            </a:extLst>
          </p:cNvPr>
          <p:cNvSpPr txBox="1"/>
          <p:nvPr/>
        </p:nvSpPr>
        <p:spPr>
          <a:xfrm>
            <a:off x="838200" y="412376"/>
            <a:ext cx="7866529" cy="461665"/>
          </a:xfrm>
          <a:prstGeom prst="rect">
            <a:avLst/>
          </a:prstGeom>
          <a:noFill/>
        </p:spPr>
        <p:txBody>
          <a:bodyPr wrap="square" rtlCol="0">
            <a:spAutoFit/>
          </a:bodyPr>
          <a:lstStyle/>
          <a:p>
            <a:r>
              <a:rPr lang="en-IN" sz="2400" b="1" dirty="0"/>
              <a:t>Statistics</a:t>
            </a:r>
          </a:p>
        </p:txBody>
      </p:sp>
      <p:sp>
        <p:nvSpPr>
          <p:cNvPr id="7" name="TextBox 6">
            <a:extLst>
              <a:ext uri="{FF2B5EF4-FFF2-40B4-BE49-F238E27FC236}">
                <a16:creationId xmlns:a16="http://schemas.microsoft.com/office/drawing/2014/main" id="{D1D1C704-CC9F-4846-ACC1-809A3B2AC6BB}"/>
              </a:ext>
            </a:extLst>
          </p:cNvPr>
          <p:cNvSpPr txBox="1"/>
          <p:nvPr/>
        </p:nvSpPr>
        <p:spPr>
          <a:xfrm>
            <a:off x="977153" y="941294"/>
            <a:ext cx="9651992" cy="646331"/>
          </a:xfrm>
          <a:prstGeom prst="rect">
            <a:avLst/>
          </a:prstGeom>
          <a:noFill/>
        </p:spPr>
        <p:txBody>
          <a:bodyPr wrap="square" rtlCol="0">
            <a:spAutoFit/>
          </a:bodyPr>
          <a:lstStyle/>
          <a:p>
            <a:r>
              <a:rPr lang="en-IN" dirty="0"/>
              <a:t>In the side panel we have the dashboard component we have the analytics section where the users can view the</a:t>
            </a:r>
          </a:p>
          <a:p>
            <a:r>
              <a:rPr lang="en-IN" dirty="0"/>
              <a:t>Statistics in a visual and textual using MU-I and react recharts component</a:t>
            </a:r>
          </a:p>
        </p:txBody>
      </p:sp>
      <p:sp>
        <p:nvSpPr>
          <p:cNvPr id="5" name="TextBox 4">
            <a:extLst>
              <a:ext uri="{FF2B5EF4-FFF2-40B4-BE49-F238E27FC236}">
                <a16:creationId xmlns:a16="http://schemas.microsoft.com/office/drawing/2014/main" id="{938BA306-9088-4142-8B6B-887D81B18DBD}"/>
              </a:ext>
            </a:extLst>
          </p:cNvPr>
          <p:cNvSpPr txBox="1"/>
          <p:nvPr/>
        </p:nvSpPr>
        <p:spPr>
          <a:xfrm>
            <a:off x="917089" y="1569479"/>
            <a:ext cx="1945341" cy="369332"/>
          </a:xfrm>
          <a:prstGeom prst="rect">
            <a:avLst/>
          </a:prstGeom>
          <a:noFill/>
        </p:spPr>
        <p:txBody>
          <a:bodyPr wrap="square" rtlCol="0">
            <a:spAutoFit/>
          </a:bodyPr>
          <a:lstStyle/>
          <a:p>
            <a:r>
              <a:rPr lang="en-IN" b="1" dirty="0"/>
              <a:t>Sample code:</a:t>
            </a:r>
          </a:p>
        </p:txBody>
      </p:sp>
      <p:sp>
        <p:nvSpPr>
          <p:cNvPr id="9" name="TextBox 8">
            <a:extLst>
              <a:ext uri="{FF2B5EF4-FFF2-40B4-BE49-F238E27FC236}">
                <a16:creationId xmlns:a16="http://schemas.microsoft.com/office/drawing/2014/main" id="{5C235BA9-E664-411A-B1C9-CFE96D084005}"/>
              </a:ext>
            </a:extLst>
          </p:cNvPr>
          <p:cNvSpPr txBox="1"/>
          <p:nvPr/>
        </p:nvSpPr>
        <p:spPr>
          <a:xfrm>
            <a:off x="1048871" y="1844040"/>
            <a:ext cx="3576917" cy="3477875"/>
          </a:xfrm>
          <a:prstGeom prst="rect">
            <a:avLst/>
          </a:prstGeom>
          <a:noFill/>
        </p:spPr>
        <p:txBody>
          <a:bodyPr wrap="square" rtlCol="0">
            <a:spAutoFit/>
          </a:bodyPr>
          <a:lstStyle/>
          <a:p>
            <a:r>
              <a:rPr lang="en-IN" sz="1000" dirty="0"/>
              <a:t>import React from 'react';</a:t>
            </a:r>
          </a:p>
          <a:p>
            <a:r>
              <a:rPr lang="en-IN" sz="1000" dirty="0"/>
              <a:t>import </a:t>
            </a:r>
            <a:r>
              <a:rPr lang="en-IN" sz="1000" dirty="0" err="1"/>
              <a:t>ProductManagerSidePanel</a:t>
            </a:r>
            <a:r>
              <a:rPr lang="en-IN" sz="1000" dirty="0"/>
              <a:t> from '../</a:t>
            </a:r>
            <a:r>
              <a:rPr lang="en-IN" sz="1000" dirty="0" err="1"/>
              <a:t>ProductManagerSidePanel</a:t>
            </a:r>
            <a:r>
              <a:rPr lang="en-IN" sz="1000" dirty="0"/>
              <a:t>';</a:t>
            </a:r>
          </a:p>
          <a:p>
            <a:r>
              <a:rPr lang="en-IN" sz="1000" dirty="0"/>
              <a:t>import { Box, Typography, Paper, Grid } from '@</a:t>
            </a:r>
            <a:r>
              <a:rPr lang="en-IN" sz="1000" dirty="0" err="1"/>
              <a:t>mui</a:t>
            </a:r>
            <a:r>
              <a:rPr lang="en-IN" sz="1000" dirty="0"/>
              <a:t>/material';</a:t>
            </a:r>
          </a:p>
          <a:p>
            <a:r>
              <a:rPr lang="en-IN" sz="1000" dirty="0"/>
              <a:t>import { styled } from '@</a:t>
            </a:r>
            <a:r>
              <a:rPr lang="en-IN" sz="1000" dirty="0" err="1"/>
              <a:t>mui</a:t>
            </a:r>
            <a:r>
              <a:rPr lang="en-IN" sz="1000" dirty="0"/>
              <a:t>/system';</a:t>
            </a:r>
          </a:p>
          <a:p>
            <a:r>
              <a:rPr lang="en-IN" sz="1000" dirty="0"/>
              <a:t>import { </a:t>
            </a:r>
            <a:r>
              <a:rPr lang="en-IN" sz="1000" dirty="0" err="1"/>
              <a:t>PieChart</a:t>
            </a:r>
            <a:r>
              <a:rPr lang="en-IN" sz="1000" dirty="0"/>
              <a:t>, Pie, Cell, </a:t>
            </a:r>
            <a:r>
              <a:rPr lang="en-IN" sz="1000" dirty="0" err="1"/>
              <a:t>ResponsiveContainer</a:t>
            </a:r>
            <a:r>
              <a:rPr lang="en-IN" sz="1000" dirty="0"/>
              <a:t> } from 'recharts';</a:t>
            </a:r>
          </a:p>
          <a:p>
            <a:endParaRPr lang="en-IN" sz="1000" dirty="0"/>
          </a:p>
          <a:p>
            <a:r>
              <a:rPr lang="en-IN" sz="1000" dirty="0" err="1"/>
              <a:t>const</a:t>
            </a:r>
            <a:r>
              <a:rPr lang="en-IN" sz="1000" dirty="0"/>
              <a:t> </a:t>
            </a:r>
            <a:r>
              <a:rPr lang="en-IN" sz="1000" dirty="0" err="1"/>
              <a:t>pieData</a:t>
            </a:r>
            <a:r>
              <a:rPr lang="en-IN" sz="1000" dirty="0"/>
              <a:t> = [</a:t>
            </a:r>
          </a:p>
          <a:p>
            <a:r>
              <a:rPr lang="en-IN" sz="1000" dirty="0"/>
              <a:t>  { name: 'Teams', value: 8 },</a:t>
            </a:r>
          </a:p>
          <a:p>
            <a:r>
              <a:rPr lang="en-IN" sz="1000" dirty="0"/>
              <a:t>  { name: 'Projects', value: 15 },</a:t>
            </a:r>
          </a:p>
          <a:p>
            <a:r>
              <a:rPr lang="en-IN" sz="1000" dirty="0"/>
              <a:t>  { name: 'Completed Projects', value: 5 },</a:t>
            </a:r>
          </a:p>
          <a:p>
            <a:r>
              <a:rPr lang="en-IN" sz="1000" dirty="0"/>
              <a:t>  { name: 'Employees Working', value: 50 },</a:t>
            </a:r>
          </a:p>
          <a:p>
            <a:r>
              <a:rPr lang="en-IN" sz="1000" dirty="0"/>
              <a:t>];</a:t>
            </a:r>
          </a:p>
          <a:p>
            <a:endParaRPr lang="en-IN" sz="1000" dirty="0"/>
          </a:p>
          <a:p>
            <a:r>
              <a:rPr lang="en-IN" sz="1000" dirty="0" err="1"/>
              <a:t>const</a:t>
            </a:r>
            <a:r>
              <a:rPr lang="en-IN" sz="1000" dirty="0"/>
              <a:t> COLORS = ['#FF9999', '#66B2FF', '#99FF99', '#FFCC99'];</a:t>
            </a:r>
          </a:p>
          <a:p>
            <a:endParaRPr lang="en-IN" sz="1000" dirty="0"/>
          </a:p>
          <a:p>
            <a:r>
              <a:rPr lang="en-IN" sz="1000" dirty="0" err="1"/>
              <a:t>const</a:t>
            </a:r>
            <a:r>
              <a:rPr lang="en-IN" sz="1000" dirty="0"/>
              <a:t> </a:t>
            </a:r>
            <a:r>
              <a:rPr lang="en-IN" sz="1000" dirty="0" err="1"/>
              <a:t>StyledPaper</a:t>
            </a:r>
            <a:r>
              <a:rPr lang="en-IN" sz="1000" dirty="0"/>
              <a:t> = styled(Paper)({</a:t>
            </a:r>
          </a:p>
          <a:p>
            <a:r>
              <a:rPr lang="en-IN" sz="1000" dirty="0"/>
              <a:t>  padding: '16px',</a:t>
            </a:r>
          </a:p>
          <a:p>
            <a:r>
              <a:rPr lang="en-IN" sz="1000" dirty="0"/>
              <a:t>  </a:t>
            </a:r>
            <a:r>
              <a:rPr lang="en-IN" sz="1000" dirty="0" err="1"/>
              <a:t>borderRadius</a:t>
            </a:r>
            <a:r>
              <a:rPr lang="en-IN" sz="1000" dirty="0"/>
              <a:t>: '12px',</a:t>
            </a:r>
          </a:p>
          <a:p>
            <a:r>
              <a:rPr lang="en-IN" sz="1000" dirty="0"/>
              <a:t>  </a:t>
            </a:r>
            <a:r>
              <a:rPr lang="en-IN" sz="1000" dirty="0" err="1"/>
              <a:t>boxShadow</a:t>
            </a:r>
            <a:r>
              <a:rPr lang="en-IN" sz="1000" dirty="0"/>
              <a:t>: '0 4px 8px </a:t>
            </a:r>
            <a:r>
              <a:rPr lang="en-IN" sz="1000" dirty="0" err="1"/>
              <a:t>rgba</a:t>
            </a:r>
            <a:r>
              <a:rPr lang="en-IN" sz="1000" dirty="0"/>
              <a:t>(0, 0, 0, 0.1)',</a:t>
            </a:r>
          </a:p>
          <a:p>
            <a:r>
              <a:rPr lang="en-IN" sz="1000" dirty="0"/>
              <a:t>});</a:t>
            </a:r>
          </a:p>
          <a:p>
            <a:endParaRPr lang="en-IN" sz="1000" dirty="0"/>
          </a:p>
          <a:p>
            <a:endParaRPr lang="en-IN" sz="1000" dirty="0"/>
          </a:p>
        </p:txBody>
      </p:sp>
      <p:sp>
        <p:nvSpPr>
          <p:cNvPr id="10" name="TextBox 9">
            <a:extLst>
              <a:ext uri="{FF2B5EF4-FFF2-40B4-BE49-F238E27FC236}">
                <a16:creationId xmlns:a16="http://schemas.microsoft.com/office/drawing/2014/main" id="{82658BE4-3BED-493B-8E8B-F0AC189874CF}"/>
              </a:ext>
            </a:extLst>
          </p:cNvPr>
          <p:cNvSpPr txBox="1"/>
          <p:nvPr/>
        </p:nvSpPr>
        <p:spPr>
          <a:xfrm>
            <a:off x="4993341" y="1844040"/>
            <a:ext cx="5549153" cy="4185761"/>
          </a:xfrm>
          <a:prstGeom prst="rect">
            <a:avLst/>
          </a:prstGeom>
          <a:noFill/>
        </p:spPr>
        <p:txBody>
          <a:bodyPr wrap="square" rtlCol="0">
            <a:spAutoFit/>
          </a:bodyPr>
          <a:lstStyle/>
          <a:p>
            <a:r>
              <a:rPr lang="en-IN" sz="700" dirty="0" err="1"/>
              <a:t>const</a:t>
            </a:r>
            <a:r>
              <a:rPr lang="en-IN" sz="700" dirty="0"/>
              <a:t> Dashboard = () =&gt; {</a:t>
            </a:r>
          </a:p>
          <a:p>
            <a:r>
              <a:rPr lang="en-IN" sz="700" dirty="0"/>
              <a:t>  return (</a:t>
            </a:r>
          </a:p>
          <a:p>
            <a:r>
              <a:rPr lang="en-IN" sz="700" dirty="0"/>
              <a:t>    &lt;Box </a:t>
            </a:r>
            <a:r>
              <a:rPr lang="en-IN" sz="700" dirty="0" err="1"/>
              <a:t>sx</a:t>
            </a:r>
            <a:r>
              <a:rPr lang="en-IN" sz="700" dirty="0"/>
              <a:t>={{ display: 'flex' }}&gt;</a:t>
            </a:r>
          </a:p>
          <a:p>
            <a:r>
              <a:rPr lang="en-IN" sz="700" dirty="0"/>
              <a:t>      &lt;</a:t>
            </a:r>
            <a:r>
              <a:rPr lang="en-IN" sz="700" dirty="0" err="1"/>
              <a:t>ProductManagerSidePanel</a:t>
            </a:r>
            <a:r>
              <a:rPr lang="en-IN" sz="700" dirty="0"/>
              <a:t> /&gt;</a:t>
            </a:r>
          </a:p>
          <a:p>
            <a:r>
              <a:rPr lang="en-IN" sz="700" dirty="0"/>
              <a:t>      &lt;Box </a:t>
            </a:r>
            <a:r>
              <a:rPr lang="en-IN" sz="700" dirty="0" err="1"/>
              <a:t>sx</a:t>
            </a:r>
            <a:r>
              <a:rPr lang="en-IN" sz="700" dirty="0"/>
              <a:t>={{ p: 3, </a:t>
            </a:r>
            <a:r>
              <a:rPr lang="en-IN" sz="700" dirty="0" err="1"/>
              <a:t>flexGrow</a:t>
            </a:r>
            <a:r>
              <a:rPr lang="en-IN" sz="700" dirty="0"/>
              <a:t>: 1 }}&gt;</a:t>
            </a:r>
          </a:p>
          <a:p>
            <a:r>
              <a:rPr lang="en-IN" sz="700" dirty="0"/>
              <a:t>        &lt;Typography variant="h4" </a:t>
            </a:r>
            <a:r>
              <a:rPr lang="en-IN" sz="700" dirty="0" err="1"/>
              <a:t>gutterBottom</a:t>
            </a:r>
            <a:r>
              <a:rPr lang="en-IN" sz="700" dirty="0"/>
              <a:t>&gt;Product Manager Dashboard&lt;/Typography&gt;</a:t>
            </a:r>
          </a:p>
          <a:p>
            <a:r>
              <a:rPr lang="en-IN" sz="700" dirty="0"/>
              <a:t>        &lt;Grid container spacing={3}&gt;</a:t>
            </a:r>
          </a:p>
          <a:p>
            <a:r>
              <a:rPr lang="en-IN" sz="700" dirty="0"/>
              <a:t>          &lt;Grid item </a:t>
            </a:r>
            <a:r>
              <a:rPr lang="en-IN" sz="700" dirty="0" err="1"/>
              <a:t>xs</a:t>
            </a:r>
            <a:r>
              <a:rPr lang="en-IN" sz="700" dirty="0"/>
              <a:t>={12} md={6}&gt;</a:t>
            </a:r>
          </a:p>
          <a:p>
            <a:r>
              <a:rPr lang="en-IN" sz="700" dirty="0"/>
              <a:t>            &lt;</a:t>
            </a:r>
            <a:r>
              <a:rPr lang="en-IN" sz="700" dirty="0" err="1"/>
              <a:t>StyledPaper</a:t>
            </a:r>
            <a:r>
              <a:rPr lang="en-IN" sz="700" dirty="0"/>
              <a:t>&gt;</a:t>
            </a:r>
          </a:p>
          <a:p>
            <a:r>
              <a:rPr lang="en-IN" sz="700" dirty="0"/>
              <a:t>              &lt;Typography variant="h6" </a:t>
            </a:r>
            <a:r>
              <a:rPr lang="en-IN" sz="700" dirty="0" err="1"/>
              <a:t>gutterBottom</a:t>
            </a:r>
            <a:r>
              <a:rPr lang="en-IN" sz="700" dirty="0"/>
              <a:t>&gt;Statistics Overview&lt;/Typography&gt;</a:t>
            </a:r>
          </a:p>
          <a:p>
            <a:r>
              <a:rPr lang="en-IN" sz="700" dirty="0"/>
              <a:t>              &lt;</a:t>
            </a:r>
            <a:r>
              <a:rPr lang="en-IN" sz="700" dirty="0" err="1"/>
              <a:t>ResponsiveContainer</a:t>
            </a:r>
            <a:r>
              <a:rPr lang="en-IN" sz="700" dirty="0"/>
              <a:t> width="100%" height={300}&gt;</a:t>
            </a:r>
          </a:p>
          <a:p>
            <a:r>
              <a:rPr lang="en-IN" sz="700" dirty="0"/>
              <a:t>                &lt;</a:t>
            </a:r>
            <a:r>
              <a:rPr lang="en-IN" sz="700" dirty="0" err="1"/>
              <a:t>PieChart</a:t>
            </a:r>
            <a:r>
              <a:rPr lang="en-IN" sz="700" dirty="0"/>
              <a:t>&gt;</a:t>
            </a:r>
          </a:p>
          <a:p>
            <a:r>
              <a:rPr lang="en-IN" sz="700" dirty="0"/>
              <a:t>                  &lt;Pie data={</a:t>
            </a:r>
            <a:r>
              <a:rPr lang="en-IN" sz="700" dirty="0" err="1"/>
              <a:t>pieData</a:t>
            </a:r>
            <a:r>
              <a:rPr lang="en-IN" sz="700" dirty="0"/>
              <a:t>} </a:t>
            </a:r>
            <a:r>
              <a:rPr lang="en-IN" sz="700" dirty="0" err="1"/>
              <a:t>dataKey</a:t>
            </a:r>
            <a:r>
              <a:rPr lang="en-IN" sz="700" dirty="0"/>
              <a:t>="value" </a:t>
            </a:r>
            <a:r>
              <a:rPr lang="en-IN" sz="700" dirty="0" err="1"/>
              <a:t>outerRadius</a:t>
            </a:r>
            <a:r>
              <a:rPr lang="en-IN" sz="700" dirty="0"/>
              <a:t>={120} fill="#8884d8"&gt;</a:t>
            </a:r>
          </a:p>
          <a:p>
            <a:r>
              <a:rPr lang="en-IN" sz="700" dirty="0"/>
              <a:t>                    {</a:t>
            </a:r>
            <a:r>
              <a:rPr lang="en-IN" sz="700" dirty="0" err="1"/>
              <a:t>pieData.map</a:t>
            </a:r>
            <a:r>
              <a:rPr lang="en-IN" sz="700" dirty="0"/>
              <a:t>((entry, index) =&gt; (</a:t>
            </a:r>
          </a:p>
          <a:p>
            <a:r>
              <a:rPr lang="en-IN" sz="700" dirty="0"/>
              <a:t>                      &lt;Cell key={`cell-${index}`} fill={COLORS[index % </a:t>
            </a:r>
            <a:r>
              <a:rPr lang="en-IN" sz="700" dirty="0" err="1"/>
              <a:t>COLORS.length</a:t>
            </a:r>
            <a:r>
              <a:rPr lang="en-IN" sz="700" dirty="0"/>
              <a:t>]} /&gt;</a:t>
            </a:r>
          </a:p>
          <a:p>
            <a:r>
              <a:rPr lang="en-IN" sz="700" dirty="0"/>
              <a:t>                    ))}</a:t>
            </a:r>
          </a:p>
          <a:p>
            <a:r>
              <a:rPr lang="en-IN" sz="700" dirty="0"/>
              <a:t>                  &lt;/Pie&gt;</a:t>
            </a:r>
          </a:p>
          <a:p>
            <a:r>
              <a:rPr lang="en-IN" sz="700" dirty="0"/>
              <a:t>                &lt;/</a:t>
            </a:r>
            <a:r>
              <a:rPr lang="en-IN" sz="700" dirty="0" err="1"/>
              <a:t>PieChart</a:t>
            </a:r>
            <a:r>
              <a:rPr lang="en-IN" sz="700" dirty="0"/>
              <a:t>&gt;</a:t>
            </a:r>
          </a:p>
          <a:p>
            <a:r>
              <a:rPr lang="en-IN" sz="700" dirty="0"/>
              <a:t>              &lt;/</a:t>
            </a:r>
            <a:r>
              <a:rPr lang="en-IN" sz="700" dirty="0" err="1"/>
              <a:t>ResponsiveContainer</a:t>
            </a:r>
            <a:r>
              <a:rPr lang="en-IN" sz="700" dirty="0"/>
              <a:t>&gt;</a:t>
            </a:r>
          </a:p>
          <a:p>
            <a:r>
              <a:rPr lang="en-IN" sz="700" dirty="0"/>
              <a:t>            &lt;/</a:t>
            </a:r>
            <a:r>
              <a:rPr lang="en-IN" sz="700" dirty="0" err="1"/>
              <a:t>StyledPaper</a:t>
            </a:r>
            <a:r>
              <a:rPr lang="en-IN" sz="700" dirty="0"/>
              <a:t>&gt;</a:t>
            </a:r>
          </a:p>
          <a:p>
            <a:r>
              <a:rPr lang="en-IN" sz="700" dirty="0"/>
              <a:t>          &lt;/Grid&gt;</a:t>
            </a:r>
          </a:p>
          <a:p>
            <a:r>
              <a:rPr lang="en-IN" sz="700" dirty="0"/>
              <a:t>          &lt;Grid item </a:t>
            </a:r>
            <a:r>
              <a:rPr lang="en-IN" sz="700" dirty="0" err="1"/>
              <a:t>xs</a:t>
            </a:r>
            <a:r>
              <a:rPr lang="en-IN" sz="700" dirty="0"/>
              <a:t>={12} md={6}&gt;</a:t>
            </a:r>
          </a:p>
          <a:p>
            <a:r>
              <a:rPr lang="en-IN" sz="700" dirty="0"/>
              <a:t>            &lt;</a:t>
            </a:r>
            <a:r>
              <a:rPr lang="en-IN" sz="700" dirty="0" err="1"/>
              <a:t>StyledPaper</a:t>
            </a:r>
            <a:r>
              <a:rPr lang="en-IN" sz="700" dirty="0"/>
              <a:t>&gt;</a:t>
            </a:r>
          </a:p>
          <a:p>
            <a:r>
              <a:rPr lang="en-IN" sz="700" dirty="0"/>
              <a:t>              &lt;Typography variant="h6" </a:t>
            </a:r>
            <a:r>
              <a:rPr lang="en-IN" sz="700" dirty="0" err="1"/>
              <a:t>gutterBottom</a:t>
            </a:r>
            <a:r>
              <a:rPr lang="en-IN" sz="700" dirty="0"/>
              <a:t>&gt;Team Performance Stats&lt;/Typography&gt;</a:t>
            </a:r>
          </a:p>
          <a:p>
            <a:r>
              <a:rPr lang="en-IN" sz="700" dirty="0"/>
              <a:t>              &lt;Typography variant="body1"&gt;Number of teams: 8&lt;/Typography&gt;</a:t>
            </a:r>
          </a:p>
          <a:p>
            <a:r>
              <a:rPr lang="en-IN" sz="700" dirty="0"/>
              <a:t>              &lt;Typography variant="body1"&gt;Number of projects: 15&lt;/Typography&gt;</a:t>
            </a:r>
          </a:p>
          <a:p>
            <a:r>
              <a:rPr lang="en-IN" sz="700" dirty="0"/>
              <a:t>              &lt;Typography variant="body1"&gt;Number of completed projects: 5&lt;/Typography&gt;</a:t>
            </a:r>
          </a:p>
          <a:p>
            <a:r>
              <a:rPr lang="en-IN" sz="700" dirty="0"/>
              <a:t>              &lt;Typography variant="body1"&gt;Number of employees working on projects: 50&lt;/Typography&gt;</a:t>
            </a:r>
          </a:p>
          <a:p>
            <a:r>
              <a:rPr lang="en-IN" sz="700" dirty="0"/>
              <a:t>            &lt;/</a:t>
            </a:r>
            <a:r>
              <a:rPr lang="en-IN" sz="700" dirty="0" err="1"/>
              <a:t>StyledPaper</a:t>
            </a:r>
            <a:r>
              <a:rPr lang="en-IN" sz="700" dirty="0"/>
              <a:t>&gt;</a:t>
            </a:r>
          </a:p>
          <a:p>
            <a:r>
              <a:rPr lang="en-IN" sz="700" dirty="0"/>
              <a:t>          &lt;/Grid&gt;</a:t>
            </a:r>
          </a:p>
          <a:p>
            <a:r>
              <a:rPr lang="en-IN" sz="700" dirty="0"/>
              <a:t>        &lt;/Grid&gt;</a:t>
            </a:r>
          </a:p>
          <a:p>
            <a:r>
              <a:rPr lang="en-IN" sz="700" dirty="0"/>
              <a:t>      &lt;/Box&gt;</a:t>
            </a:r>
          </a:p>
          <a:p>
            <a:r>
              <a:rPr lang="en-IN" sz="700" dirty="0"/>
              <a:t>    &lt;/Box&gt;</a:t>
            </a:r>
          </a:p>
          <a:p>
            <a:r>
              <a:rPr lang="en-IN" sz="700" dirty="0"/>
              <a:t>  );</a:t>
            </a:r>
          </a:p>
          <a:p>
            <a:r>
              <a:rPr lang="en-IN" sz="700" dirty="0"/>
              <a:t>};</a:t>
            </a:r>
          </a:p>
          <a:p>
            <a:endParaRPr lang="en-IN" sz="700" dirty="0"/>
          </a:p>
          <a:p>
            <a:r>
              <a:rPr lang="en-IN" sz="700" dirty="0"/>
              <a:t>export default Dashboard;</a:t>
            </a:r>
          </a:p>
          <a:p>
            <a:endParaRPr lang="en-IN" sz="700" dirty="0"/>
          </a:p>
        </p:txBody>
      </p:sp>
    </p:spTree>
    <p:extLst>
      <p:ext uri="{BB962C8B-B14F-4D97-AF65-F5344CB8AC3E}">
        <p14:creationId xmlns:p14="http://schemas.microsoft.com/office/powerpoint/2010/main" val="3586973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EC71A1-71A5-4062-89A6-CC963D6C00A4}"/>
              </a:ext>
            </a:extLst>
          </p:cNvPr>
          <p:cNvSpPr>
            <a:spLocks noGrp="1"/>
          </p:cNvSpPr>
          <p:nvPr>
            <p:ph type="sldNum" sz="quarter" idx="12"/>
          </p:nvPr>
        </p:nvSpPr>
        <p:spPr/>
        <p:txBody>
          <a:bodyPr/>
          <a:lstStyle/>
          <a:p>
            <a:fld id="{8D0AFDD5-844D-364D-8AEC-50CF4D36D55D}" type="slidenum">
              <a:rPr lang="en-US" noProof="0" smtClean="0"/>
              <a:t>11</a:t>
            </a:fld>
            <a:endParaRPr lang="en-US" noProof="0"/>
          </a:p>
        </p:txBody>
      </p:sp>
      <p:sp>
        <p:nvSpPr>
          <p:cNvPr id="3" name="Footer Placeholder 2">
            <a:extLst>
              <a:ext uri="{FF2B5EF4-FFF2-40B4-BE49-F238E27FC236}">
                <a16:creationId xmlns:a16="http://schemas.microsoft.com/office/drawing/2014/main" id="{AD8A6BFD-BC7F-4C8B-BC11-4519DF1FB4C9}"/>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E6DAD138-331F-4EB9-BF51-EEF4B9077AEF}"/>
              </a:ext>
            </a:extLst>
          </p:cNvPr>
          <p:cNvSpPr>
            <a:spLocks noGrp="1"/>
          </p:cNvSpPr>
          <p:nvPr>
            <p:ph type="dt" sz="half" idx="10"/>
          </p:nvPr>
        </p:nvSpPr>
        <p:spPr/>
        <p:txBody>
          <a:bodyPr/>
          <a:lstStyle/>
          <a:p>
            <a:r>
              <a:rPr lang="en-US" noProof="0"/>
              <a:t>20XX</a:t>
            </a:r>
          </a:p>
        </p:txBody>
      </p:sp>
      <p:sp>
        <p:nvSpPr>
          <p:cNvPr id="6" name="TextBox 5">
            <a:extLst>
              <a:ext uri="{FF2B5EF4-FFF2-40B4-BE49-F238E27FC236}">
                <a16:creationId xmlns:a16="http://schemas.microsoft.com/office/drawing/2014/main" id="{A04594D9-FEA8-48C6-8983-C25578DF7E67}"/>
              </a:ext>
            </a:extLst>
          </p:cNvPr>
          <p:cNvSpPr txBox="1"/>
          <p:nvPr/>
        </p:nvSpPr>
        <p:spPr>
          <a:xfrm>
            <a:off x="838200" y="412376"/>
            <a:ext cx="7866529" cy="461665"/>
          </a:xfrm>
          <a:prstGeom prst="rect">
            <a:avLst/>
          </a:prstGeom>
          <a:noFill/>
        </p:spPr>
        <p:txBody>
          <a:bodyPr wrap="square" rtlCol="0">
            <a:spAutoFit/>
          </a:bodyPr>
          <a:lstStyle/>
          <a:p>
            <a:r>
              <a:rPr lang="en-IN" sz="2400" b="1" dirty="0" err="1"/>
              <a:t>SidePanel</a:t>
            </a:r>
            <a:endParaRPr lang="en-IN" sz="2400" b="1" dirty="0"/>
          </a:p>
        </p:txBody>
      </p:sp>
      <p:sp>
        <p:nvSpPr>
          <p:cNvPr id="7" name="TextBox 6">
            <a:extLst>
              <a:ext uri="{FF2B5EF4-FFF2-40B4-BE49-F238E27FC236}">
                <a16:creationId xmlns:a16="http://schemas.microsoft.com/office/drawing/2014/main" id="{D1D1C704-CC9F-4846-ACC1-809A3B2AC6BB}"/>
              </a:ext>
            </a:extLst>
          </p:cNvPr>
          <p:cNvSpPr txBox="1"/>
          <p:nvPr/>
        </p:nvSpPr>
        <p:spPr>
          <a:xfrm>
            <a:off x="977153" y="941294"/>
            <a:ext cx="9651992" cy="584775"/>
          </a:xfrm>
          <a:prstGeom prst="rect">
            <a:avLst/>
          </a:prstGeom>
          <a:noFill/>
        </p:spPr>
        <p:txBody>
          <a:bodyPr wrap="square" rtlCol="0">
            <a:spAutoFit/>
          </a:bodyPr>
          <a:lstStyle/>
          <a:p>
            <a:r>
              <a:rPr lang="en-IN" sz="1600" dirty="0"/>
              <a:t>For the Navigation in the dashboard we use  the side panel so this side panel is updated based on the users and based on the assigned features so the users can navigate across the dashboard and able to navigate through the features of our dashboards</a:t>
            </a:r>
          </a:p>
        </p:txBody>
      </p:sp>
      <p:sp>
        <p:nvSpPr>
          <p:cNvPr id="5" name="TextBox 4">
            <a:extLst>
              <a:ext uri="{FF2B5EF4-FFF2-40B4-BE49-F238E27FC236}">
                <a16:creationId xmlns:a16="http://schemas.microsoft.com/office/drawing/2014/main" id="{938BA306-9088-4142-8B6B-887D81B18DBD}"/>
              </a:ext>
            </a:extLst>
          </p:cNvPr>
          <p:cNvSpPr txBox="1"/>
          <p:nvPr/>
        </p:nvSpPr>
        <p:spPr>
          <a:xfrm>
            <a:off x="917089" y="1569479"/>
            <a:ext cx="1945341" cy="369332"/>
          </a:xfrm>
          <a:prstGeom prst="rect">
            <a:avLst/>
          </a:prstGeom>
          <a:noFill/>
        </p:spPr>
        <p:txBody>
          <a:bodyPr wrap="square" rtlCol="0">
            <a:spAutoFit/>
          </a:bodyPr>
          <a:lstStyle/>
          <a:p>
            <a:r>
              <a:rPr lang="en-IN" b="1" dirty="0"/>
              <a:t>Sample code:</a:t>
            </a:r>
          </a:p>
        </p:txBody>
      </p:sp>
      <p:sp>
        <p:nvSpPr>
          <p:cNvPr id="9" name="TextBox 8">
            <a:extLst>
              <a:ext uri="{FF2B5EF4-FFF2-40B4-BE49-F238E27FC236}">
                <a16:creationId xmlns:a16="http://schemas.microsoft.com/office/drawing/2014/main" id="{5C235BA9-E664-411A-B1C9-CFE96D084005}"/>
              </a:ext>
            </a:extLst>
          </p:cNvPr>
          <p:cNvSpPr txBox="1"/>
          <p:nvPr/>
        </p:nvSpPr>
        <p:spPr>
          <a:xfrm>
            <a:off x="1048871" y="1844040"/>
            <a:ext cx="5127811" cy="4093428"/>
          </a:xfrm>
          <a:prstGeom prst="rect">
            <a:avLst/>
          </a:prstGeom>
          <a:noFill/>
        </p:spPr>
        <p:txBody>
          <a:bodyPr wrap="square" rtlCol="0">
            <a:spAutoFit/>
          </a:bodyPr>
          <a:lstStyle/>
          <a:p>
            <a:r>
              <a:rPr lang="en-IN" sz="1000" dirty="0"/>
              <a:t>    &lt;List&gt;</a:t>
            </a:r>
          </a:p>
          <a:p>
            <a:r>
              <a:rPr lang="en-IN" sz="1000" dirty="0"/>
              <a:t>        &lt;</a:t>
            </a:r>
            <a:r>
              <a:rPr lang="en-IN" sz="1000" dirty="0" err="1"/>
              <a:t>ListItem</a:t>
            </a:r>
            <a:r>
              <a:rPr lang="en-IN" sz="1000" dirty="0"/>
              <a:t> button component={Link} to="/home"&gt;</a:t>
            </a:r>
          </a:p>
          <a:p>
            <a:r>
              <a:rPr lang="en-IN" sz="1000" dirty="0"/>
              <a:t>          &lt;</a:t>
            </a:r>
            <a:r>
              <a:rPr lang="en-IN" sz="1000" dirty="0" err="1"/>
              <a:t>ListItemIcon</a:t>
            </a:r>
            <a:r>
              <a:rPr lang="en-IN" sz="1000" dirty="0"/>
              <a:t>&gt;&lt;Home /&gt;&lt;/</a:t>
            </a:r>
            <a:r>
              <a:rPr lang="en-IN" sz="1000" dirty="0" err="1"/>
              <a:t>ListItemIcon</a:t>
            </a:r>
            <a:r>
              <a:rPr lang="en-IN" sz="1000" dirty="0"/>
              <a:t>&gt;</a:t>
            </a:r>
          </a:p>
          <a:p>
            <a:r>
              <a:rPr lang="en-IN" sz="1000" dirty="0"/>
              <a:t>          &lt;</a:t>
            </a:r>
            <a:r>
              <a:rPr lang="en-IN" sz="1000" dirty="0" err="1"/>
              <a:t>ListItemText</a:t>
            </a:r>
            <a:r>
              <a:rPr lang="en-IN" sz="1000" dirty="0"/>
              <a:t> primary="Home" /&gt;</a:t>
            </a:r>
          </a:p>
          <a:p>
            <a:r>
              <a:rPr lang="en-IN" sz="1000" dirty="0"/>
              <a:t>        &lt;/</a:t>
            </a:r>
            <a:r>
              <a:rPr lang="en-IN" sz="1000" dirty="0" err="1"/>
              <a:t>ListItem</a:t>
            </a:r>
            <a:r>
              <a:rPr lang="en-IN" sz="1000" dirty="0"/>
              <a:t>&gt;</a:t>
            </a:r>
          </a:p>
          <a:p>
            <a:r>
              <a:rPr lang="en-IN" sz="1000" dirty="0"/>
              <a:t>        &lt;</a:t>
            </a:r>
            <a:r>
              <a:rPr lang="en-IN" sz="1000" dirty="0" err="1"/>
              <a:t>ListItem</a:t>
            </a:r>
            <a:r>
              <a:rPr lang="en-IN" sz="1000" dirty="0"/>
              <a:t> button component={Link} to="/product-manager-dashboard"&gt;</a:t>
            </a:r>
          </a:p>
          <a:p>
            <a:r>
              <a:rPr lang="en-IN" sz="1000" dirty="0"/>
              <a:t>          &lt;</a:t>
            </a:r>
            <a:r>
              <a:rPr lang="en-IN" sz="1000" dirty="0" err="1"/>
              <a:t>ListItemIcon</a:t>
            </a:r>
            <a:r>
              <a:rPr lang="en-IN" sz="1000" dirty="0"/>
              <a:t>&gt;&lt;</a:t>
            </a:r>
            <a:r>
              <a:rPr lang="en-IN" sz="1000" dirty="0" err="1"/>
              <a:t>AutoAwesomeMosaicIcon</a:t>
            </a:r>
            <a:r>
              <a:rPr lang="en-IN" sz="1000" dirty="0"/>
              <a:t> /&gt;&lt;/</a:t>
            </a:r>
            <a:r>
              <a:rPr lang="en-IN" sz="1000" dirty="0" err="1"/>
              <a:t>ListItemIcon</a:t>
            </a:r>
            <a:r>
              <a:rPr lang="en-IN" sz="1000" dirty="0"/>
              <a:t>&gt;</a:t>
            </a:r>
          </a:p>
          <a:p>
            <a:r>
              <a:rPr lang="en-IN" sz="1000" dirty="0"/>
              <a:t>          &lt;</a:t>
            </a:r>
            <a:r>
              <a:rPr lang="en-IN" sz="1000" dirty="0" err="1"/>
              <a:t>ListItemText</a:t>
            </a:r>
            <a:r>
              <a:rPr lang="en-IN" sz="1000" dirty="0"/>
              <a:t> primary="Dashboard" /&gt;</a:t>
            </a:r>
          </a:p>
          <a:p>
            <a:r>
              <a:rPr lang="en-IN" sz="1000" dirty="0"/>
              <a:t>        &lt;/</a:t>
            </a:r>
            <a:r>
              <a:rPr lang="en-IN" sz="1000" dirty="0" err="1"/>
              <a:t>ListItem</a:t>
            </a:r>
            <a:r>
              <a:rPr lang="en-IN" sz="1000" dirty="0"/>
              <a:t>&gt;</a:t>
            </a:r>
          </a:p>
          <a:p>
            <a:r>
              <a:rPr lang="en-IN" sz="1000" dirty="0"/>
              <a:t>        &lt;</a:t>
            </a:r>
            <a:r>
              <a:rPr lang="en-IN" sz="1000" dirty="0" err="1"/>
              <a:t>ListItem</a:t>
            </a:r>
            <a:r>
              <a:rPr lang="en-IN" sz="1000" dirty="0"/>
              <a:t> button component={Link} to="/product-manager-dashboard/assign-employees"&gt;</a:t>
            </a:r>
          </a:p>
          <a:p>
            <a:r>
              <a:rPr lang="en-IN" sz="1000" dirty="0"/>
              <a:t>          &lt;</a:t>
            </a:r>
            <a:r>
              <a:rPr lang="en-IN" sz="1000" dirty="0" err="1"/>
              <a:t>ListItemIcon</a:t>
            </a:r>
            <a:r>
              <a:rPr lang="en-IN" sz="1000" dirty="0"/>
              <a:t>&gt;&lt;Assignment /&gt;&lt;/</a:t>
            </a:r>
            <a:r>
              <a:rPr lang="en-IN" sz="1000" dirty="0" err="1"/>
              <a:t>ListItemIcon</a:t>
            </a:r>
            <a:r>
              <a:rPr lang="en-IN" sz="1000" dirty="0"/>
              <a:t>&gt;</a:t>
            </a:r>
          </a:p>
          <a:p>
            <a:r>
              <a:rPr lang="en-IN" sz="1000" dirty="0"/>
              <a:t>          &lt;</a:t>
            </a:r>
            <a:r>
              <a:rPr lang="en-IN" sz="1000" dirty="0" err="1"/>
              <a:t>ListItemText</a:t>
            </a:r>
            <a:r>
              <a:rPr lang="en-IN" sz="1000" dirty="0"/>
              <a:t> primary="Assign Employees" /&gt;</a:t>
            </a:r>
          </a:p>
          <a:p>
            <a:r>
              <a:rPr lang="en-IN" sz="1000" dirty="0"/>
              <a:t>        &lt;/</a:t>
            </a:r>
            <a:r>
              <a:rPr lang="en-IN" sz="1000" dirty="0" err="1"/>
              <a:t>ListItem</a:t>
            </a:r>
            <a:r>
              <a:rPr lang="en-IN" sz="1000" dirty="0"/>
              <a:t>&gt;</a:t>
            </a:r>
          </a:p>
          <a:p>
            <a:r>
              <a:rPr lang="en-IN" sz="1000" dirty="0"/>
              <a:t>        &lt;</a:t>
            </a:r>
            <a:r>
              <a:rPr lang="en-IN" sz="1000" dirty="0" err="1"/>
              <a:t>ListItem</a:t>
            </a:r>
            <a:r>
              <a:rPr lang="en-IN" sz="1000" dirty="0"/>
              <a:t> button component={Link} to="/product-manager-dashboard/view-team-lead-schedule"&gt;</a:t>
            </a:r>
          </a:p>
          <a:p>
            <a:r>
              <a:rPr lang="en-IN" sz="1000" dirty="0"/>
              <a:t>          &lt;</a:t>
            </a:r>
            <a:r>
              <a:rPr lang="en-IN" sz="1000" dirty="0" err="1"/>
              <a:t>ListItemIcon</a:t>
            </a:r>
            <a:r>
              <a:rPr lang="en-IN" sz="1000" dirty="0"/>
              <a:t>&gt;&lt;Schedule /&gt;&lt;/</a:t>
            </a:r>
            <a:r>
              <a:rPr lang="en-IN" sz="1000" dirty="0" err="1"/>
              <a:t>ListItemIcon</a:t>
            </a:r>
            <a:r>
              <a:rPr lang="en-IN" sz="1000" dirty="0"/>
              <a:t>&gt;</a:t>
            </a:r>
          </a:p>
          <a:p>
            <a:r>
              <a:rPr lang="en-IN" sz="1000" dirty="0"/>
              <a:t>          &lt;</a:t>
            </a:r>
            <a:r>
              <a:rPr lang="en-IN" sz="1000" dirty="0" err="1"/>
              <a:t>ListItemText</a:t>
            </a:r>
            <a:r>
              <a:rPr lang="en-IN" sz="1000" dirty="0"/>
              <a:t> primary="View Team Lead Schedule" /&gt;</a:t>
            </a:r>
          </a:p>
          <a:p>
            <a:r>
              <a:rPr lang="en-IN" sz="1000" dirty="0"/>
              <a:t>        &lt;/</a:t>
            </a:r>
            <a:r>
              <a:rPr lang="en-IN" sz="1000" dirty="0" err="1"/>
              <a:t>ListItem</a:t>
            </a:r>
            <a:r>
              <a:rPr lang="en-IN" sz="1000" dirty="0"/>
              <a:t>&gt;</a:t>
            </a:r>
          </a:p>
          <a:p>
            <a:r>
              <a:rPr lang="en-IN" sz="1000" dirty="0"/>
              <a:t>        &lt;</a:t>
            </a:r>
            <a:r>
              <a:rPr lang="en-IN" sz="1000" dirty="0" err="1"/>
              <a:t>ListItem</a:t>
            </a:r>
            <a:r>
              <a:rPr lang="en-IN" sz="1000" dirty="0"/>
              <a:t> button component={Link} to="/product-manager-dashboard/create-projects"&gt;</a:t>
            </a:r>
          </a:p>
          <a:p>
            <a:r>
              <a:rPr lang="en-IN" sz="1000" dirty="0"/>
              <a:t>          &lt;</a:t>
            </a:r>
            <a:r>
              <a:rPr lang="en-IN" sz="1000" dirty="0" err="1"/>
              <a:t>ListItemIcon</a:t>
            </a:r>
            <a:r>
              <a:rPr lang="en-IN" sz="1000" dirty="0"/>
              <a:t>&gt;&lt;Create /&gt;&lt;/</a:t>
            </a:r>
            <a:r>
              <a:rPr lang="en-IN" sz="1000" dirty="0" err="1"/>
              <a:t>ListItemIcon</a:t>
            </a:r>
            <a:r>
              <a:rPr lang="en-IN" sz="1000" dirty="0"/>
              <a:t>&gt;</a:t>
            </a:r>
          </a:p>
          <a:p>
            <a:r>
              <a:rPr lang="en-IN" sz="1000" dirty="0"/>
              <a:t>          &lt;</a:t>
            </a:r>
            <a:r>
              <a:rPr lang="en-IN" sz="1000" dirty="0" err="1"/>
              <a:t>ListItemText</a:t>
            </a:r>
            <a:r>
              <a:rPr lang="en-IN" sz="1000" dirty="0"/>
              <a:t> primary="Create Projects" /&gt;</a:t>
            </a:r>
          </a:p>
          <a:p>
            <a:r>
              <a:rPr lang="en-IN" sz="1000" dirty="0"/>
              <a:t>        &lt;/</a:t>
            </a:r>
            <a:r>
              <a:rPr lang="en-IN" sz="1000" dirty="0" err="1"/>
              <a:t>ListItem</a:t>
            </a:r>
            <a:r>
              <a:rPr lang="en-IN" sz="1000" dirty="0"/>
              <a:t>&gt;</a:t>
            </a:r>
          </a:p>
          <a:p>
            <a:r>
              <a:rPr lang="en-IN" sz="1000" dirty="0"/>
              <a:t>        &lt;</a:t>
            </a:r>
            <a:r>
              <a:rPr lang="en-IN" sz="1000" dirty="0" err="1"/>
              <a:t>ListItem</a:t>
            </a:r>
            <a:r>
              <a:rPr lang="en-IN" sz="1000" dirty="0"/>
              <a:t> button component={Link} to="/product-manager-dashboard/profile"&gt;</a:t>
            </a:r>
          </a:p>
          <a:p>
            <a:r>
              <a:rPr lang="en-IN" sz="1000" dirty="0"/>
              <a:t>          &lt;</a:t>
            </a:r>
            <a:r>
              <a:rPr lang="en-IN" sz="1000" dirty="0" err="1"/>
              <a:t>ListItemIcon</a:t>
            </a:r>
            <a:r>
              <a:rPr lang="en-IN" sz="1000" dirty="0"/>
              <a:t>&gt;&lt;</a:t>
            </a:r>
            <a:r>
              <a:rPr lang="en-IN" sz="1000" dirty="0" err="1"/>
              <a:t>AccountCircle</a:t>
            </a:r>
            <a:r>
              <a:rPr lang="en-IN" sz="1000" dirty="0"/>
              <a:t> /&gt;&lt;/</a:t>
            </a:r>
            <a:r>
              <a:rPr lang="en-IN" sz="1000" dirty="0" err="1"/>
              <a:t>ListItemIcon</a:t>
            </a:r>
            <a:r>
              <a:rPr lang="en-IN" sz="1000" dirty="0"/>
              <a:t>&gt;</a:t>
            </a:r>
          </a:p>
          <a:p>
            <a:r>
              <a:rPr lang="en-IN" sz="1000" dirty="0"/>
              <a:t>          &lt;</a:t>
            </a:r>
            <a:r>
              <a:rPr lang="en-IN" sz="1000" dirty="0" err="1"/>
              <a:t>ListItemText</a:t>
            </a:r>
            <a:r>
              <a:rPr lang="en-IN" sz="1000" dirty="0"/>
              <a:t> primary="Profile" /&gt;</a:t>
            </a:r>
          </a:p>
          <a:p>
            <a:r>
              <a:rPr lang="en-IN" sz="1000" dirty="0"/>
              <a:t>        &lt;/</a:t>
            </a:r>
            <a:r>
              <a:rPr lang="en-IN" sz="1000" dirty="0" err="1"/>
              <a:t>ListItem</a:t>
            </a:r>
            <a:r>
              <a:rPr lang="en-IN" sz="1000" dirty="0"/>
              <a:t>&gt;</a:t>
            </a:r>
          </a:p>
          <a:p>
            <a:r>
              <a:rPr lang="en-IN" sz="1000" dirty="0"/>
              <a:t>      &lt;/List&gt;;</a:t>
            </a:r>
          </a:p>
        </p:txBody>
      </p:sp>
    </p:spTree>
    <p:extLst>
      <p:ext uri="{BB962C8B-B14F-4D97-AF65-F5344CB8AC3E}">
        <p14:creationId xmlns:p14="http://schemas.microsoft.com/office/powerpoint/2010/main" val="1353320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EC71A1-71A5-4062-89A6-CC963D6C00A4}"/>
              </a:ext>
            </a:extLst>
          </p:cNvPr>
          <p:cNvSpPr>
            <a:spLocks noGrp="1"/>
          </p:cNvSpPr>
          <p:nvPr>
            <p:ph type="sldNum" sz="quarter" idx="12"/>
          </p:nvPr>
        </p:nvSpPr>
        <p:spPr/>
        <p:txBody>
          <a:bodyPr/>
          <a:lstStyle/>
          <a:p>
            <a:fld id="{8D0AFDD5-844D-364D-8AEC-50CF4D36D55D}" type="slidenum">
              <a:rPr lang="en-US" noProof="0" smtClean="0"/>
              <a:t>12</a:t>
            </a:fld>
            <a:endParaRPr lang="en-US" noProof="0"/>
          </a:p>
        </p:txBody>
      </p:sp>
      <p:sp>
        <p:nvSpPr>
          <p:cNvPr id="3" name="Footer Placeholder 2">
            <a:extLst>
              <a:ext uri="{FF2B5EF4-FFF2-40B4-BE49-F238E27FC236}">
                <a16:creationId xmlns:a16="http://schemas.microsoft.com/office/drawing/2014/main" id="{AD8A6BFD-BC7F-4C8B-BC11-4519DF1FB4C9}"/>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E6DAD138-331F-4EB9-BF51-EEF4B9077AEF}"/>
              </a:ext>
            </a:extLst>
          </p:cNvPr>
          <p:cNvSpPr>
            <a:spLocks noGrp="1"/>
          </p:cNvSpPr>
          <p:nvPr>
            <p:ph type="dt" sz="half" idx="10"/>
          </p:nvPr>
        </p:nvSpPr>
        <p:spPr/>
        <p:txBody>
          <a:bodyPr/>
          <a:lstStyle/>
          <a:p>
            <a:r>
              <a:rPr lang="en-US" noProof="0"/>
              <a:t>20XX</a:t>
            </a:r>
          </a:p>
        </p:txBody>
      </p:sp>
      <p:sp>
        <p:nvSpPr>
          <p:cNvPr id="6" name="TextBox 5">
            <a:extLst>
              <a:ext uri="{FF2B5EF4-FFF2-40B4-BE49-F238E27FC236}">
                <a16:creationId xmlns:a16="http://schemas.microsoft.com/office/drawing/2014/main" id="{A04594D9-FEA8-48C6-8983-C25578DF7E67}"/>
              </a:ext>
            </a:extLst>
          </p:cNvPr>
          <p:cNvSpPr txBox="1"/>
          <p:nvPr/>
        </p:nvSpPr>
        <p:spPr>
          <a:xfrm>
            <a:off x="838200" y="412376"/>
            <a:ext cx="7866529" cy="461665"/>
          </a:xfrm>
          <a:prstGeom prst="rect">
            <a:avLst/>
          </a:prstGeom>
          <a:noFill/>
        </p:spPr>
        <p:txBody>
          <a:bodyPr wrap="square" rtlCol="0">
            <a:spAutoFit/>
          </a:bodyPr>
          <a:lstStyle/>
          <a:p>
            <a:r>
              <a:rPr lang="en-IN" sz="2400" b="1" dirty="0"/>
              <a:t>Profile </a:t>
            </a:r>
          </a:p>
        </p:txBody>
      </p:sp>
      <p:sp>
        <p:nvSpPr>
          <p:cNvPr id="7" name="TextBox 6">
            <a:extLst>
              <a:ext uri="{FF2B5EF4-FFF2-40B4-BE49-F238E27FC236}">
                <a16:creationId xmlns:a16="http://schemas.microsoft.com/office/drawing/2014/main" id="{D1D1C704-CC9F-4846-ACC1-809A3B2AC6BB}"/>
              </a:ext>
            </a:extLst>
          </p:cNvPr>
          <p:cNvSpPr txBox="1"/>
          <p:nvPr/>
        </p:nvSpPr>
        <p:spPr>
          <a:xfrm>
            <a:off x="977153" y="941294"/>
            <a:ext cx="9651992" cy="646331"/>
          </a:xfrm>
          <a:prstGeom prst="rect">
            <a:avLst/>
          </a:prstGeom>
          <a:noFill/>
        </p:spPr>
        <p:txBody>
          <a:bodyPr wrap="square" rtlCol="0">
            <a:spAutoFit/>
          </a:bodyPr>
          <a:lstStyle/>
          <a:p>
            <a:r>
              <a:rPr lang="en-IN" dirty="0"/>
              <a:t>So if the users want to see their account details in case they want to change their  account information </a:t>
            </a:r>
            <a:br>
              <a:rPr lang="en-IN" dirty="0"/>
            </a:br>
            <a:r>
              <a:rPr lang="en-IN" dirty="0"/>
              <a:t>in this profile section they can change . So the users can view, edit and update their details to the present</a:t>
            </a:r>
          </a:p>
        </p:txBody>
      </p:sp>
      <p:sp>
        <p:nvSpPr>
          <p:cNvPr id="5" name="TextBox 4">
            <a:extLst>
              <a:ext uri="{FF2B5EF4-FFF2-40B4-BE49-F238E27FC236}">
                <a16:creationId xmlns:a16="http://schemas.microsoft.com/office/drawing/2014/main" id="{938BA306-9088-4142-8B6B-887D81B18DBD}"/>
              </a:ext>
            </a:extLst>
          </p:cNvPr>
          <p:cNvSpPr txBox="1"/>
          <p:nvPr/>
        </p:nvSpPr>
        <p:spPr>
          <a:xfrm>
            <a:off x="917089" y="1569479"/>
            <a:ext cx="1945341" cy="369332"/>
          </a:xfrm>
          <a:prstGeom prst="rect">
            <a:avLst/>
          </a:prstGeom>
          <a:noFill/>
        </p:spPr>
        <p:txBody>
          <a:bodyPr wrap="square" rtlCol="0">
            <a:spAutoFit/>
          </a:bodyPr>
          <a:lstStyle/>
          <a:p>
            <a:r>
              <a:rPr lang="en-IN" b="1" dirty="0"/>
              <a:t>Sample code:</a:t>
            </a:r>
          </a:p>
        </p:txBody>
      </p:sp>
      <p:sp>
        <p:nvSpPr>
          <p:cNvPr id="9" name="TextBox 8">
            <a:extLst>
              <a:ext uri="{FF2B5EF4-FFF2-40B4-BE49-F238E27FC236}">
                <a16:creationId xmlns:a16="http://schemas.microsoft.com/office/drawing/2014/main" id="{5C235BA9-E664-411A-B1C9-CFE96D084005}"/>
              </a:ext>
            </a:extLst>
          </p:cNvPr>
          <p:cNvSpPr txBox="1"/>
          <p:nvPr/>
        </p:nvSpPr>
        <p:spPr>
          <a:xfrm>
            <a:off x="1112071" y="2024494"/>
            <a:ext cx="3500718" cy="3939540"/>
          </a:xfrm>
          <a:prstGeom prst="rect">
            <a:avLst/>
          </a:prstGeom>
          <a:noFill/>
        </p:spPr>
        <p:txBody>
          <a:bodyPr wrap="square" rtlCol="0">
            <a:spAutoFit/>
          </a:bodyPr>
          <a:lstStyle/>
          <a:p>
            <a:r>
              <a:rPr lang="en-IN" sz="1000" dirty="0"/>
              <a:t>import React, { </a:t>
            </a:r>
            <a:r>
              <a:rPr lang="en-IN" sz="1000" dirty="0" err="1"/>
              <a:t>useState</a:t>
            </a:r>
            <a:r>
              <a:rPr lang="en-IN" sz="1000" dirty="0"/>
              <a:t> } from 'react';</a:t>
            </a:r>
          </a:p>
          <a:p>
            <a:r>
              <a:rPr lang="en-IN" sz="1000" dirty="0"/>
              <a:t>import </a:t>
            </a:r>
            <a:r>
              <a:rPr lang="en-IN" sz="1000" dirty="0" err="1"/>
              <a:t>SidePanel</a:t>
            </a:r>
            <a:r>
              <a:rPr lang="en-IN" sz="1000" dirty="0"/>
              <a:t> from '../</a:t>
            </a:r>
            <a:r>
              <a:rPr lang="en-IN" sz="1000" dirty="0" err="1"/>
              <a:t>ProductManagerSidePanel</a:t>
            </a:r>
            <a:r>
              <a:rPr lang="en-IN" sz="1000" dirty="0"/>
              <a:t>';</a:t>
            </a:r>
          </a:p>
          <a:p>
            <a:r>
              <a:rPr lang="en-IN" sz="1000" dirty="0"/>
              <a:t>import { </a:t>
            </a:r>
            <a:r>
              <a:rPr lang="en-IN" sz="1000" dirty="0" err="1"/>
              <a:t>TextField</a:t>
            </a:r>
            <a:r>
              <a:rPr lang="en-IN" sz="1000" dirty="0"/>
              <a:t>, Button, Grid, Card, </a:t>
            </a:r>
            <a:r>
              <a:rPr lang="en-IN" sz="1000" dirty="0" err="1"/>
              <a:t>CardContent</a:t>
            </a:r>
            <a:r>
              <a:rPr lang="en-IN" sz="1000" dirty="0"/>
              <a:t> } from '@</a:t>
            </a:r>
            <a:r>
              <a:rPr lang="en-IN" sz="1000" dirty="0" err="1"/>
              <a:t>mui</a:t>
            </a:r>
            <a:r>
              <a:rPr lang="en-IN" sz="1000" dirty="0"/>
              <a:t>/material';</a:t>
            </a:r>
          </a:p>
          <a:p>
            <a:endParaRPr lang="en-IN" sz="1000" dirty="0"/>
          </a:p>
          <a:p>
            <a:r>
              <a:rPr lang="en-IN" sz="1000" dirty="0" err="1"/>
              <a:t>const</a:t>
            </a:r>
            <a:r>
              <a:rPr lang="en-IN" sz="1000" dirty="0"/>
              <a:t> Profile = () =&gt; {</a:t>
            </a:r>
          </a:p>
          <a:p>
            <a:r>
              <a:rPr lang="en-IN" sz="1000" dirty="0"/>
              <a:t>  </a:t>
            </a:r>
            <a:r>
              <a:rPr lang="en-IN" sz="1000" dirty="0" err="1"/>
              <a:t>const</a:t>
            </a:r>
            <a:r>
              <a:rPr lang="en-IN" sz="1000" dirty="0"/>
              <a:t> [profile, </a:t>
            </a:r>
            <a:r>
              <a:rPr lang="en-IN" sz="1000" dirty="0" err="1"/>
              <a:t>setProfile</a:t>
            </a:r>
            <a:r>
              <a:rPr lang="en-IN" sz="1000" dirty="0"/>
              <a:t>] = </a:t>
            </a:r>
            <a:r>
              <a:rPr lang="en-IN" sz="1000" dirty="0" err="1"/>
              <a:t>useState</a:t>
            </a:r>
            <a:r>
              <a:rPr lang="en-IN" sz="1000" dirty="0"/>
              <a:t>({</a:t>
            </a:r>
          </a:p>
          <a:p>
            <a:r>
              <a:rPr lang="en-IN" sz="1000" dirty="0"/>
              <a:t>    name: '</a:t>
            </a:r>
            <a:r>
              <a:rPr lang="en-IN" sz="1000" dirty="0" err="1"/>
              <a:t>ProductManager</a:t>
            </a:r>
            <a:r>
              <a:rPr lang="en-IN" sz="1000" dirty="0"/>
              <a:t>',</a:t>
            </a:r>
          </a:p>
          <a:p>
            <a:r>
              <a:rPr lang="en-IN" sz="1000" dirty="0"/>
              <a:t>    email: 'productmanager@example.com',</a:t>
            </a:r>
          </a:p>
          <a:p>
            <a:r>
              <a:rPr lang="en-IN" sz="1000" dirty="0"/>
              <a:t>    role: '</a:t>
            </a:r>
            <a:r>
              <a:rPr lang="en-IN" sz="1000" dirty="0" err="1"/>
              <a:t>ProductManager</a:t>
            </a:r>
            <a:r>
              <a:rPr lang="en-IN" sz="1000" dirty="0"/>
              <a:t>',</a:t>
            </a:r>
          </a:p>
          <a:p>
            <a:r>
              <a:rPr lang="en-IN" sz="1000" dirty="0"/>
              <a:t>  });</a:t>
            </a:r>
          </a:p>
          <a:p>
            <a:endParaRPr lang="en-IN" sz="1000" dirty="0"/>
          </a:p>
          <a:p>
            <a:r>
              <a:rPr lang="en-IN" sz="1000" dirty="0"/>
              <a:t>  </a:t>
            </a:r>
            <a:r>
              <a:rPr lang="en-IN" sz="1000" dirty="0" err="1"/>
              <a:t>const</a:t>
            </a:r>
            <a:r>
              <a:rPr lang="en-IN" sz="1000" dirty="0"/>
              <a:t> </a:t>
            </a:r>
            <a:r>
              <a:rPr lang="en-IN" sz="1000" dirty="0" err="1"/>
              <a:t>handleChange</a:t>
            </a:r>
            <a:r>
              <a:rPr lang="en-IN" sz="1000" dirty="0"/>
              <a:t> = (e) =&gt; {</a:t>
            </a:r>
          </a:p>
          <a:p>
            <a:r>
              <a:rPr lang="en-IN" sz="1000" dirty="0"/>
              <a:t>    </a:t>
            </a:r>
            <a:r>
              <a:rPr lang="en-IN" sz="1000" dirty="0" err="1"/>
              <a:t>const</a:t>
            </a:r>
            <a:r>
              <a:rPr lang="en-IN" sz="1000" dirty="0"/>
              <a:t> { name, value } = </a:t>
            </a:r>
            <a:r>
              <a:rPr lang="en-IN" sz="1000" dirty="0" err="1"/>
              <a:t>e.target</a:t>
            </a:r>
            <a:r>
              <a:rPr lang="en-IN" sz="1000" dirty="0"/>
              <a:t>;</a:t>
            </a:r>
          </a:p>
          <a:p>
            <a:r>
              <a:rPr lang="en-IN" sz="1000" dirty="0"/>
              <a:t>    </a:t>
            </a:r>
            <a:r>
              <a:rPr lang="en-IN" sz="1000" dirty="0" err="1"/>
              <a:t>setProfile</a:t>
            </a:r>
            <a:r>
              <a:rPr lang="en-IN" sz="1000" dirty="0"/>
              <a:t>({ ...profile, [name]: value });</a:t>
            </a:r>
          </a:p>
          <a:p>
            <a:r>
              <a:rPr lang="en-IN" sz="1000" dirty="0"/>
              <a:t>  };</a:t>
            </a:r>
          </a:p>
          <a:p>
            <a:endParaRPr lang="en-IN" sz="1000" dirty="0"/>
          </a:p>
          <a:p>
            <a:r>
              <a:rPr lang="en-IN" sz="1000" dirty="0"/>
              <a:t>  </a:t>
            </a:r>
            <a:r>
              <a:rPr lang="en-IN" sz="1000" dirty="0" err="1"/>
              <a:t>const</a:t>
            </a:r>
            <a:r>
              <a:rPr lang="en-IN" sz="1000" dirty="0"/>
              <a:t> </a:t>
            </a:r>
            <a:r>
              <a:rPr lang="en-IN" sz="1000" dirty="0" err="1"/>
              <a:t>handleSubmit</a:t>
            </a:r>
            <a:r>
              <a:rPr lang="en-IN" sz="1000" dirty="0"/>
              <a:t> = (e) =&gt; {</a:t>
            </a:r>
          </a:p>
          <a:p>
            <a:r>
              <a:rPr lang="en-IN" sz="1000" dirty="0"/>
              <a:t>    </a:t>
            </a:r>
            <a:r>
              <a:rPr lang="en-IN" sz="1000" dirty="0" err="1"/>
              <a:t>e.preventDefault</a:t>
            </a:r>
            <a:r>
              <a:rPr lang="en-IN" sz="1000" dirty="0"/>
              <a:t>();</a:t>
            </a:r>
          </a:p>
          <a:p>
            <a:r>
              <a:rPr lang="en-IN" sz="1000" dirty="0"/>
              <a:t>    // Handle profile update logic</a:t>
            </a:r>
          </a:p>
          <a:p>
            <a:r>
              <a:rPr lang="en-IN" sz="1000" dirty="0"/>
              <a:t>    console.log('Profile updated:', profile);</a:t>
            </a:r>
          </a:p>
          <a:p>
            <a:r>
              <a:rPr lang="en-IN" sz="1000" dirty="0"/>
              <a:t>  };</a:t>
            </a:r>
          </a:p>
          <a:p>
            <a:endParaRPr lang="en-IN" sz="1000" dirty="0"/>
          </a:p>
          <a:p>
            <a:endParaRPr lang="en-IN" sz="1000" dirty="0"/>
          </a:p>
          <a:p>
            <a:r>
              <a:rPr lang="en-IN" sz="1000" dirty="0"/>
              <a:t>export default Profile;</a:t>
            </a:r>
          </a:p>
        </p:txBody>
      </p:sp>
      <p:sp>
        <p:nvSpPr>
          <p:cNvPr id="8" name="TextBox 7">
            <a:extLst>
              <a:ext uri="{FF2B5EF4-FFF2-40B4-BE49-F238E27FC236}">
                <a16:creationId xmlns:a16="http://schemas.microsoft.com/office/drawing/2014/main" id="{ED89574A-5397-40B1-9A6C-0EEE4CC8BEC0}"/>
              </a:ext>
            </a:extLst>
          </p:cNvPr>
          <p:cNvSpPr txBox="1"/>
          <p:nvPr/>
        </p:nvSpPr>
        <p:spPr>
          <a:xfrm>
            <a:off x="4612789" y="1938811"/>
            <a:ext cx="5432612" cy="4385816"/>
          </a:xfrm>
          <a:prstGeom prst="rect">
            <a:avLst/>
          </a:prstGeom>
          <a:noFill/>
        </p:spPr>
        <p:txBody>
          <a:bodyPr wrap="square" rtlCol="0">
            <a:spAutoFit/>
          </a:bodyPr>
          <a:lstStyle/>
          <a:p>
            <a:r>
              <a:rPr lang="en-IN" sz="900" dirty="0"/>
              <a:t> return (</a:t>
            </a:r>
          </a:p>
          <a:p>
            <a:r>
              <a:rPr lang="en-IN" sz="900" dirty="0"/>
              <a:t>    &lt;div&gt;</a:t>
            </a:r>
          </a:p>
          <a:p>
            <a:r>
              <a:rPr lang="en-IN" sz="900" dirty="0"/>
              <a:t>      &lt;</a:t>
            </a:r>
            <a:r>
              <a:rPr lang="en-IN" sz="900" dirty="0" err="1"/>
              <a:t>SidePanel</a:t>
            </a:r>
            <a:r>
              <a:rPr lang="en-IN" sz="900" dirty="0"/>
              <a:t> /&gt;</a:t>
            </a:r>
          </a:p>
          <a:p>
            <a:r>
              <a:rPr lang="en-IN" sz="900" dirty="0"/>
              <a:t>      &lt;h2&gt;Profile&lt;/h2&gt;</a:t>
            </a:r>
          </a:p>
          <a:p>
            <a:r>
              <a:rPr lang="en-IN" sz="900" dirty="0"/>
              <a:t>      &lt;Card&gt;</a:t>
            </a:r>
          </a:p>
          <a:p>
            <a:r>
              <a:rPr lang="en-IN" sz="900" dirty="0"/>
              <a:t>        &lt;</a:t>
            </a:r>
            <a:r>
              <a:rPr lang="en-IN" sz="900" dirty="0" err="1"/>
              <a:t>CardContent</a:t>
            </a:r>
            <a:r>
              <a:rPr lang="en-IN" sz="900" dirty="0"/>
              <a:t>&gt;</a:t>
            </a:r>
          </a:p>
          <a:p>
            <a:r>
              <a:rPr lang="en-IN" sz="900" dirty="0"/>
              <a:t>          &lt;form </a:t>
            </a:r>
            <a:r>
              <a:rPr lang="en-IN" sz="900" dirty="0" err="1"/>
              <a:t>onSubmit</a:t>
            </a:r>
            <a:r>
              <a:rPr lang="en-IN" sz="900" dirty="0"/>
              <a:t>={</a:t>
            </a:r>
            <a:r>
              <a:rPr lang="en-IN" sz="900" dirty="0" err="1"/>
              <a:t>handleSubmit</a:t>
            </a:r>
            <a:r>
              <a:rPr lang="en-IN" sz="900" dirty="0"/>
              <a:t>}&gt;</a:t>
            </a:r>
          </a:p>
          <a:p>
            <a:r>
              <a:rPr lang="en-IN" sz="900" dirty="0"/>
              <a:t>            &lt;Grid container spacing={2} </a:t>
            </a:r>
            <a:r>
              <a:rPr lang="en-IN" sz="900" dirty="0" err="1"/>
              <a:t>alignItems</a:t>
            </a:r>
            <a:r>
              <a:rPr lang="en-IN" sz="900" dirty="0"/>
              <a:t>="</a:t>
            </a:r>
            <a:r>
              <a:rPr lang="en-IN" sz="900" dirty="0" err="1"/>
              <a:t>center</a:t>
            </a:r>
            <a:r>
              <a:rPr lang="en-IN" sz="900" dirty="0"/>
              <a:t>"&gt;</a:t>
            </a:r>
          </a:p>
          <a:p>
            <a:r>
              <a:rPr lang="en-IN" sz="900" dirty="0"/>
              <a:t>              &lt;Grid item </a:t>
            </a:r>
            <a:r>
              <a:rPr lang="en-IN" sz="900" dirty="0" err="1"/>
              <a:t>xs</a:t>
            </a:r>
            <a:r>
              <a:rPr lang="en-IN" sz="900" dirty="0"/>
              <a:t>={4}&gt;</a:t>
            </a:r>
          </a:p>
          <a:p>
            <a:r>
              <a:rPr lang="en-IN" sz="900" dirty="0"/>
              <a:t>                &lt;</a:t>
            </a:r>
            <a:r>
              <a:rPr lang="en-IN" sz="900" dirty="0" err="1"/>
              <a:t>TextField</a:t>
            </a:r>
            <a:r>
              <a:rPr lang="en-IN" sz="900" dirty="0"/>
              <a:t> label="Name" name="name" variant="outlined" </a:t>
            </a:r>
            <a:r>
              <a:rPr lang="en-IN" sz="900" dirty="0" err="1"/>
              <a:t>fullWidth</a:t>
            </a:r>
            <a:r>
              <a:rPr lang="en-IN" sz="900" dirty="0"/>
              <a:t> value={profile.name} </a:t>
            </a:r>
            <a:r>
              <a:rPr lang="en-IN" sz="900" dirty="0" err="1"/>
              <a:t>onChange</a:t>
            </a:r>
            <a:r>
              <a:rPr lang="en-IN" sz="900" dirty="0"/>
              <a:t>={</a:t>
            </a:r>
            <a:r>
              <a:rPr lang="en-IN" sz="900" dirty="0" err="1"/>
              <a:t>handleChange</a:t>
            </a:r>
            <a:r>
              <a:rPr lang="en-IN" sz="900" dirty="0"/>
              <a:t>} /&gt;</a:t>
            </a:r>
          </a:p>
          <a:p>
            <a:r>
              <a:rPr lang="en-IN" sz="900" dirty="0"/>
              <a:t>              &lt;/Grid&gt;</a:t>
            </a:r>
          </a:p>
          <a:p>
            <a:r>
              <a:rPr lang="en-IN" sz="900" dirty="0"/>
              <a:t>              &lt;Grid item </a:t>
            </a:r>
            <a:r>
              <a:rPr lang="en-IN" sz="900" dirty="0" err="1"/>
              <a:t>xs</a:t>
            </a:r>
            <a:r>
              <a:rPr lang="en-IN" sz="900" dirty="0"/>
              <a:t>={4}&gt;</a:t>
            </a:r>
          </a:p>
          <a:p>
            <a:r>
              <a:rPr lang="en-IN" sz="900" dirty="0"/>
              <a:t>                &lt;</a:t>
            </a:r>
            <a:r>
              <a:rPr lang="en-IN" sz="900" dirty="0" err="1"/>
              <a:t>TextField</a:t>
            </a:r>
            <a:r>
              <a:rPr lang="en-IN" sz="900" dirty="0"/>
              <a:t> label="Email" name="email" type="email" variant="outlined" </a:t>
            </a:r>
            <a:r>
              <a:rPr lang="en-IN" sz="900" dirty="0" err="1"/>
              <a:t>fullWidth</a:t>
            </a:r>
            <a:r>
              <a:rPr lang="en-IN" sz="900" dirty="0"/>
              <a:t> value={</a:t>
            </a:r>
            <a:r>
              <a:rPr lang="en-IN" sz="900" dirty="0" err="1"/>
              <a:t>profile.email</a:t>
            </a:r>
            <a:r>
              <a:rPr lang="en-IN" sz="900" dirty="0"/>
              <a:t>} </a:t>
            </a:r>
            <a:r>
              <a:rPr lang="en-IN" sz="900" dirty="0" err="1"/>
              <a:t>onChange</a:t>
            </a:r>
            <a:r>
              <a:rPr lang="en-IN" sz="900" dirty="0"/>
              <a:t>={</a:t>
            </a:r>
            <a:r>
              <a:rPr lang="en-IN" sz="900" dirty="0" err="1"/>
              <a:t>handleChange</a:t>
            </a:r>
            <a:r>
              <a:rPr lang="en-IN" sz="900" dirty="0"/>
              <a:t>} /&gt;</a:t>
            </a:r>
          </a:p>
          <a:p>
            <a:r>
              <a:rPr lang="en-IN" sz="900" dirty="0"/>
              <a:t>              &lt;/Grid&gt;</a:t>
            </a:r>
          </a:p>
          <a:p>
            <a:r>
              <a:rPr lang="en-IN" sz="900" dirty="0"/>
              <a:t>              &lt;Grid item </a:t>
            </a:r>
            <a:r>
              <a:rPr lang="en-IN" sz="900" dirty="0" err="1"/>
              <a:t>xs</a:t>
            </a:r>
            <a:r>
              <a:rPr lang="en-IN" sz="900" dirty="0"/>
              <a:t>={4}&gt;</a:t>
            </a:r>
          </a:p>
          <a:p>
            <a:r>
              <a:rPr lang="en-IN" sz="900" dirty="0"/>
              <a:t>                &lt;</a:t>
            </a:r>
            <a:r>
              <a:rPr lang="en-IN" sz="900" dirty="0" err="1"/>
              <a:t>TextField</a:t>
            </a:r>
            <a:r>
              <a:rPr lang="en-IN" sz="900" dirty="0"/>
              <a:t> label="Role" name="role" variant="outlined" </a:t>
            </a:r>
            <a:r>
              <a:rPr lang="en-IN" sz="900" dirty="0" err="1"/>
              <a:t>fullWidth</a:t>
            </a:r>
            <a:r>
              <a:rPr lang="en-IN" sz="900" dirty="0"/>
              <a:t> value={</a:t>
            </a:r>
            <a:r>
              <a:rPr lang="en-IN" sz="900" dirty="0" err="1"/>
              <a:t>profile.role</a:t>
            </a:r>
            <a:r>
              <a:rPr lang="en-IN" sz="900" dirty="0"/>
              <a:t>} </a:t>
            </a:r>
            <a:r>
              <a:rPr lang="en-IN" sz="900" dirty="0" err="1"/>
              <a:t>onChange</a:t>
            </a:r>
            <a:r>
              <a:rPr lang="en-IN" sz="900" dirty="0"/>
              <a:t>={</a:t>
            </a:r>
            <a:r>
              <a:rPr lang="en-IN" sz="900" dirty="0" err="1"/>
              <a:t>handleChange</a:t>
            </a:r>
            <a:r>
              <a:rPr lang="en-IN" sz="900" dirty="0"/>
              <a:t>} /&gt;</a:t>
            </a:r>
          </a:p>
          <a:p>
            <a:r>
              <a:rPr lang="en-IN" sz="900" dirty="0"/>
              <a:t>              &lt;/Grid&gt;</a:t>
            </a:r>
          </a:p>
          <a:p>
            <a:r>
              <a:rPr lang="en-IN" sz="900" dirty="0"/>
              <a:t>              &lt;Grid item </a:t>
            </a:r>
            <a:r>
              <a:rPr lang="en-IN" sz="900" dirty="0" err="1"/>
              <a:t>xs</a:t>
            </a:r>
            <a:r>
              <a:rPr lang="en-IN" sz="900" dirty="0"/>
              <a:t>={12}&gt;</a:t>
            </a:r>
          </a:p>
          <a:p>
            <a:r>
              <a:rPr lang="en-IN" sz="900" dirty="0"/>
              <a:t>                &lt;Button type="submit" variant="contained" </a:t>
            </a:r>
            <a:r>
              <a:rPr lang="en-IN" sz="900" dirty="0" err="1"/>
              <a:t>color</a:t>
            </a:r>
            <a:r>
              <a:rPr lang="en-IN" sz="900" dirty="0"/>
              <a:t>="primary"&gt;</a:t>
            </a:r>
          </a:p>
          <a:p>
            <a:r>
              <a:rPr lang="en-IN" sz="900" dirty="0"/>
              <a:t>                  Save</a:t>
            </a:r>
          </a:p>
          <a:p>
            <a:r>
              <a:rPr lang="en-IN" sz="900" dirty="0"/>
              <a:t>                &lt;/Button&gt;</a:t>
            </a:r>
          </a:p>
          <a:p>
            <a:r>
              <a:rPr lang="en-IN" sz="900" dirty="0"/>
              <a:t>              &lt;/Grid&gt;</a:t>
            </a:r>
          </a:p>
          <a:p>
            <a:r>
              <a:rPr lang="en-IN" sz="900" dirty="0"/>
              <a:t>            &lt;/Grid&gt;</a:t>
            </a:r>
          </a:p>
          <a:p>
            <a:r>
              <a:rPr lang="en-IN" sz="900" dirty="0"/>
              <a:t>          &lt;/form&gt;</a:t>
            </a:r>
          </a:p>
          <a:p>
            <a:r>
              <a:rPr lang="en-IN" sz="900" dirty="0"/>
              <a:t>        &lt;/</a:t>
            </a:r>
            <a:r>
              <a:rPr lang="en-IN" sz="900" dirty="0" err="1"/>
              <a:t>CardContent</a:t>
            </a:r>
            <a:r>
              <a:rPr lang="en-IN" sz="900" dirty="0"/>
              <a:t>&gt;</a:t>
            </a:r>
          </a:p>
          <a:p>
            <a:r>
              <a:rPr lang="en-IN" sz="900" dirty="0"/>
              <a:t>      &lt;/Card&gt;</a:t>
            </a:r>
          </a:p>
          <a:p>
            <a:r>
              <a:rPr lang="en-IN" sz="900" dirty="0"/>
              <a:t>    &lt;/div&gt;</a:t>
            </a:r>
          </a:p>
          <a:p>
            <a:r>
              <a:rPr lang="en-IN" sz="900" dirty="0"/>
              <a:t>  );</a:t>
            </a:r>
          </a:p>
          <a:p>
            <a:r>
              <a:rPr lang="en-IN" sz="900" dirty="0"/>
              <a:t>};</a:t>
            </a:r>
          </a:p>
        </p:txBody>
      </p:sp>
    </p:spTree>
    <p:extLst>
      <p:ext uri="{BB962C8B-B14F-4D97-AF65-F5344CB8AC3E}">
        <p14:creationId xmlns:p14="http://schemas.microsoft.com/office/powerpoint/2010/main" val="24557813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EC71A1-71A5-4062-89A6-CC963D6C00A4}"/>
              </a:ext>
            </a:extLst>
          </p:cNvPr>
          <p:cNvSpPr>
            <a:spLocks noGrp="1"/>
          </p:cNvSpPr>
          <p:nvPr>
            <p:ph type="sldNum" sz="quarter" idx="12"/>
          </p:nvPr>
        </p:nvSpPr>
        <p:spPr/>
        <p:txBody>
          <a:bodyPr/>
          <a:lstStyle/>
          <a:p>
            <a:fld id="{8D0AFDD5-844D-364D-8AEC-50CF4D36D55D}" type="slidenum">
              <a:rPr lang="en-US" noProof="0" smtClean="0"/>
              <a:t>13</a:t>
            </a:fld>
            <a:endParaRPr lang="en-US" noProof="0"/>
          </a:p>
        </p:txBody>
      </p:sp>
      <p:sp>
        <p:nvSpPr>
          <p:cNvPr id="3" name="Footer Placeholder 2">
            <a:extLst>
              <a:ext uri="{FF2B5EF4-FFF2-40B4-BE49-F238E27FC236}">
                <a16:creationId xmlns:a16="http://schemas.microsoft.com/office/drawing/2014/main" id="{AD8A6BFD-BC7F-4C8B-BC11-4519DF1FB4C9}"/>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E6DAD138-331F-4EB9-BF51-EEF4B9077AEF}"/>
              </a:ext>
            </a:extLst>
          </p:cNvPr>
          <p:cNvSpPr>
            <a:spLocks noGrp="1"/>
          </p:cNvSpPr>
          <p:nvPr>
            <p:ph type="dt" sz="half" idx="10"/>
          </p:nvPr>
        </p:nvSpPr>
        <p:spPr/>
        <p:txBody>
          <a:bodyPr/>
          <a:lstStyle/>
          <a:p>
            <a:r>
              <a:rPr lang="en-US" noProof="0"/>
              <a:t>20XX</a:t>
            </a:r>
          </a:p>
        </p:txBody>
      </p:sp>
      <p:sp>
        <p:nvSpPr>
          <p:cNvPr id="6" name="TextBox 5">
            <a:extLst>
              <a:ext uri="{FF2B5EF4-FFF2-40B4-BE49-F238E27FC236}">
                <a16:creationId xmlns:a16="http://schemas.microsoft.com/office/drawing/2014/main" id="{A04594D9-FEA8-48C6-8983-C25578DF7E67}"/>
              </a:ext>
            </a:extLst>
          </p:cNvPr>
          <p:cNvSpPr txBox="1"/>
          <p:nvPr/>
        </p:nvSpPr>
        <p:spPr>
          <a:xfrm>
            <a:off x="838200" y="412376"/>
            <a:ext cx="7866529" cy="461665"/>
          </a:xfrm>
          <a:prstGeom prst="rect">
            <a:avLst/>
          </a:prstGeom>
          <a:noFill/>
        </p:spPr>
        <p:txBody>
          <a:bodyPr wrap="square" rtlCol="0">
            <a:spAutoFit/>
          </a:bodyPr>
          <a:lstStyle/>
          <a:p>
            <a:r>
              <a:rPr lang="en-IN" sz="2400" b="1" dirty="0"/>
              <a:t>Home Page</a:t>
            </a:r>
          </a:p>
        </p:txBody>
      </p:sp>
      <p:sp>
        <p:nvSpPr>
          <p:cNvPr id="7" name="TextBox 6">
            <a:extLst>
              <a:ext uri="{FF2B5EF4-FFF2-40B4-BE49-F238E27FC236}">
                <a16:creationId xmlns:a16="http://schemas.microsoft.com/office/drawing/2014/main" id="{D1D1C704-CC9F-4846-ACC1-809A3B2AC6BB}"/>
              </a:ext>
            </a:extLst>
          </p:cNvPr>
          <p:cNvSpPr txBox="1"/>
          <p:nvPr/>
        </p:nvSpPr>
        <p:spPr>
          <a:xfrm>
            <a:off x="977153" y="941294"/>
            <a:ext cx="9651992" cy="584775"/>
          </a:xfrm>
          <a:prstGeom prst="rect">
            <a:avLst/>
          </a:prstGeom>
          <a:noFill/>
        </p:spPr>
        <p:txBody>
          <a:bodyPr wrap="square" rtlCol="0">
            <a:spAutoFit/>
          </a:bodyPr>
          <a:lstStyle/>
          <a:p>
            <a:r>
              <a:rPr lang="en-IN" sz="1600" dirty="0"/>
              <a:t>This home page component is serving a important functionality based on the user’s authentication based on the user type </a:t>
            </a:r>
          </a:p>
          <a:p>
            <a:r>
              <a:rPr lang="en-IN" sz="1600" dirty="0"/>
              <a:t>It is help to navigate to the  dashboard ‘s user’s type</a:t>
            </a:r>
          </a:p>
        </p:txBody>
      </p:sp>
      <p:sp>
        <p:nvSpPr>
          <p:cNvPr id="5" name="TextBox 4">
            <a:extLst>
              <a:ext uri="{FF2B5EF4-FFF2-40B4-BE49-F238E27FC236}">
                <a16:creationId xmlns:a16="http://schemas.microsoft.com/office/drawing/2014/main" id="{938BA306-9088-4142-8B6B-887D81B18DBD}"/>
              </a:ext>
            </a:extLst>
          </p:cNvPr>
          <p:cNvSpPr txBox="1"/>
          <p:nvPr/>
        </p:nvSpPr>
        <p:spPr>
          <a:xfrm>
            <a:off x="917089" y="1569479"/>
            <a:ext cx="1945341" cy="369332"/>
          </a:xfrm>
          <a:prstGeom prst="rect">
            <a:avLst/>
          </a:prstGeom>
          <a:noFill/>
        </p:spPr>
        <p:txBody>
          <a:bodyPr wrap="square" rtlCol="0">
            <a:spAutoFit/>
          </a:bodyPr>
          <a:lstStyle/>
          <a:p>
            <a:r>
              <a:rPr lang="en-IN" b="1" dirty="0"/>
              <a:t>Sample code:</a:t>
            </a:r>
          </a:p>
        </p:txBody>
      </p:sp>
      <p:sp>
        <p:nvSpPr>
          <p:cNvPr id="9" name="TextBox 8">
            <a:extLst>
              <a:ext uri="{FF2B5EF4-FFF2-40B4-BE49-F238E27FC236}">
                <a16:creationId xmlns:a16="http://schemas.microsoft.com/office/drawing/2014/main" id="{5C235BA9-E664-411A-B1C9-CFE96D084005}"/>
              </a:ext>
            </a:extLst>
          </p:cNvPr>
          <p:cNvSpPr txBox="1"/>
          <p:nvPr/>
        </p:nvSpPr>
        <p:spPr>
          <a:xfrm>
            <a:off x="1048871" y="1923714"/>
            <a:ext cx="3245223" cy="4555093"/>
          </a:xfrm>
          <a:prstGeom prst="rect">
            <a:avLst/>
          </a:prstGeom>
          <a:noFill/>
        </p:spPr>
        <p:txBody>
          <a:bodyPr wrap="square" rtlCol="0">
            <a:spAutoFit/>
          </a:bodyPr>
          <a:lstStyle/>
          <a:p>
            <a:r>
              <a:rPr lang="en-IN" sz="1000" dirty="0" err="1"/>
              <a:t>const</a:t>
            </a:r>
            <a:r>
              <a:rPr lang="en-IN" sz="1000" dirty="0"/>
              <a:t> Home = ({ user, </a:t>
            </a:r>
            <a:r>
              <a:rPr lang="en-IN" sz="1000" dirty="0" err="1"/>
              <a:t>onLogout</a:t>
            </a:r>
            <a:r>
              <a:rPr lang="en-IN" sz="1000" dirty="0"/>
              <a:t> }) =&gt; {</a:t>
            </a:r>
          </a:p>
          <a:p>
            <a:r>
              <a:rPr lang="en-IN" sz="1000" dirty="0"/>
              <a:t>  </a:t>
            </a:r>
            <a:r>
              <a:rPr lang="en-IN" sz="1000" dirty="0" err="1"/>
              <a:t>const</a:t>
            </a:r>
            <a:r>
              <a:rPr lang="en-IN" sz="1000" dirty="0"/>
              <a:t> navigate = </a:t>
            </a:r>
            <a:r>
              <a:rPr lang="en-IN" sz="1000" dirty="0" err="1"/>
              <a:t>useNavigate</a:t>
            </a:r>
            <a:r>
              <a:rPr lang="en-IN" sz="1000" dirty="0"/>
              <a:t>();</a:t>
            </a:r>
          </a:p>
          <a:p>
            <a:endParaRPr lang="en-IN" sz="1000" dirty="0"/>
          </a:p>
          <a:p>
            <a:r>
              <a:rPr lang="en-IN" sz="1000" dirty="0"/>
              <a:t>  </a:t>
            </a:r>
            <a:r>
              <a:rPr lang="en-IN" sz="1000" dirty="0" err="1"/>
              <a:t>const</a:t>
            </a:r>
            <a:r>
              <a:rPr lang="en-IN" sz="1000" dirty="0"/>
              <a:t> </a:t>
            </a:r>
            <a:r>
              <a:rPr lang="en-IN" sz="1000" dirty="0" err="1"/>
              <a:t>redirectToDashboard</a:t>
            </a:r>
            <a:r>
              <a:rPr lang="en-IN" sz="1000" dirty="0"/>
              <a:t> = () =&gt; {</a:t>
            </a:r>
          </a:p>
          <a:p>
            <a:r>
              <a:rPr lang="en-IN" sz="1000" dirty="0"/>
              <a:t>    if (user) {</a:t>
            </a:r>
          </a:p>
          <a:p>
            <a:r>
              <a:rPr lang="en-IN" sz="1000" dirty="0"/>
              <a:t>      switch (</a:t>
            </a:r>
            <a:r>
              <a:rPr lang="en-IN" sz="1000" dirty="0" err="1"/>
              <a:t>user.role</a:t>
            </a:r>
            <a:r>
              <a:rPr lang="en-IN" sz="1000" dirty="0"/>
              <a:t>) {</a:t>
            </a:r>
          </a:p>
          <a:p>
            <a:r>
              <a:rPr lang="en-IN" sz="1000" dirty="0"/>
              <a:t>        case 'admin':</a:t>
            </a:r>
          </a:p>
          <a:p>
            <a:r>
              <a:rPr lang="en-IN" sz="1000" dirty="0"/>
              <a:t>          navigate('/admin-dashboard');</a:t>
            </a:r>
          </a:p>
          <a:p>
            <a:r>
              <a:rPr lang="en-IN" sz="1000" dirty="0"/>
              <a:t>          break;</a:t>
            </a:r>
          </a:p>
          <a:p>
            <a:r>
              <a:rPr lang="en-IN" sz="1000" dirty="0"/>
              <a:t>        case 'employee':</a:t>
            </a:r>
          </a:p>
          <a:p>
            <a:r>
              <a:rPr lang="en-IN" sz="1000" dirty="0"/>
              <a:t>          navigate('/employee-dashboard');</a:t>
            </a:r>
          </a:p>
          <a:p>
            <a:r>
              <a:rPr lang="en-IN" sz="1000" dirty="0"/>
              <a:t>          break;</a:t>
            </a:r>
          </a:p>
          <a:p>
            <a:r>
              <a:rPr lang="en-IN" sz="1000" dirty="0"/>
              <a:t>        case 'hr':</a:t>
            </a:r>
          </a:p>
          <a:p>
            <a:r>
              <a:rPr lang="en-IN" sz="1000" dirty="0"/>
              <a:t>          navigate('/hr-dashboard');</a:t>
            </a:r>
          </a:p>
          <a:p>
            <a:r>
              <a:rPr lang="en-IN" sz="1000" dirty="0"/>
              <a:t>          break;</a:t>
            </a:r>
          </a:p>
          <a:p>
            <a:r>
              <a:rPr lang="en-IN" sz="1000" dirty="0"/>
              <a:t>        case '</a:t>
            </a:r>
            <a:r>
              <a:rPr lang="en-IN" sz="1000" dirty="0" err="1"/>
              <a:t>team_lead</a:t>
            </a:r>
            <a:r>
              <a:rPr lang="en-IN" sz="1000" dirty="0"/>
              <a:t>':</a:t>
            </a:r>
          </a:p>
          <a:p>
            <a:r>
              <a:rPr lang="en-IN" sz="1000" dirty="0"/>
              <a:t>          navigate('/team-lead-dashboard');</a:t>
            </a:r>
          </a:p>
          <a:p>
            <a:r>
              <a:rPr lang="en-IN" sz="1000" dirty="0"/>
              <a:t>          break;</a:t>
            </a:r>
          </a:p>
          <a:p>
            <a:r>
              <a:rPr lang="en-IN" sz="1000" dirty="0"/>
              <a:t>        case '</a:t>
            </a:r>
            <a:r>
              <a:rPr lang="en-IN" sz="1000" dirty="0" err="1"/>
              <a:t>product_manager</a:t>
            </a:r>
            <a:r>
              <a:rPr lang="en-IN" sz="1000" dirty="0"/>
              <a:t>':</a:t>
            </a:r>
          </a:p>
          <a:p>
            <a:r>
              <a:rPr lang="en-IN" sz="1000" dirty="0"/>
              <a:t>          navigate('/product-manager-dashboard');</a:t>
            </a:r>
          </a:p>
          <a:p>
            <a:r>
              <a:rPr lang="en-IN" sz="1000" dirty="0"/>
              <a:t>          break;</a:t>
            </a:r>
          </a:p>
          <a:p>
            <a:r>
              <a:rPr lang="en-IN" sz="1000" dirty="0"/>
              <a:t>        default:</a:t>
            </a:r>
          </a:p>
          <a:p>
            <a:r>
              <a:rPr lang="en-IN" sz="1000" dirty="0"/>
              <a:t>          navigate('/');</a:t>
            </a:r>
          </a:p>
          <a:p>
            <a:r>
              <a:rPr lang="en-IN" sz="1000" dirty="0"/>
              <a:t>      }</a:t>
            </a:r>
          </a:p>
          <a:p>
            <a:r>
              <a:rPr lang="en-IN" sz="1000" dirty="0"/>
              <a:t>    } else {</a:t>
            </a:r>
          </a:p>
          <a:p>
            <a:r>
              <a:rPr lang="en-IN" sz="1000" dirty="0"/>
              <a:t>      navigate('/login');  </a:t>
            </a:r>
          </a:p>
          <a:p>
            <a:r>
              <a:rPr lang="en-IN" sz="1000" dirty="0"/>
              <a:t>    }</a:t>
            </a:r>
          </a:p>
          <a:p>
            <a:r>
              <a:rPr lang="en-IN" sz="1000" dirty="0"/>
              <a:t>  };</a:t>
            </a:r>
          </a:p>
          <a:p>
            <a:endParaRPr lang="en-IN" sz="1000" dirty="0"/>
          </a:p>
        </p:txBody>
      </p:sp>
      <p:sp>
        <p:nvSpPr>
          <p:cNvPr id="8" name="TextBox 7">
            <a:extLst>
              <a:ext uri="{FF2B5EF4-FFF2-40B4-BE49-F238E27FC236}">
                <a16:creationId xmlns:a16="http://schemas.microsoft.com/office/drawing/2014/main" id="{8C7288A2-36DD-4794-B068-7BBC68ACB761}"/>
              </a:ext>
            </a:extLst>
          </p:cNvPr>
          <p:cNvSpPr txBox="1"/>
          <p:nvPr/>
        </p:nvSpPr>
        <p:spPr>
          <a:xfrm>
            <a:off x="4446494" y="1923714"/>
            <a:ext cx="7315200" cy="4385816"/>
          </a:xfrm>
          <a:prstGeom prst="rect">
            <a:avLst/>
          </a:prstGeom>
          <a:noFill/>
        </p:spPr>
        <p:txBody>
          <a:bodyPr wrap="square" rtlCol="0">
            <a:spAutoFit/>
          </a:bodyPr>
          <a:lstStyle/>
          <a:p>
            <a:r>
              <a:rPr lang="en-IN" sz="900" dirty="0"/>
              <a:t> &lt;div </a:t>
            </a:r>
            <a:r>
              <a:rPr lang="en-IN" sz="900" dirty="0" err="1"/>
              <a:t>className</a:t>
            </a:r>
            <a:r>
              <a:rPr lang="en-IN" sz="900" dirty="0"/>
              <a:t>="home-container"&gt;</a:t>
            </a:r>
          </a:p>
          <a:p>
            <a:r>
              <a:rPr lang="en-IN" sz="900" dirty="0"/>
              <a:t>          &lt;div </a:t>
            </a:r>
            <a:r>
              <a:rPr lang="en-IN" sz="900" dirty="0" err="1"/>
              <a:t>className</a:t>
            </a:r>
            <a:r>
              <a:rPr lang="en-IN" sz="900" dirty="0"/>
              <a:t>="hero-</a:t>
            </a:r>
            <a:r>
              <a:rPr lang="en-IN" sz="900" dirty="0" err="1"/>
              <a:t>bg</a:t>
            </a:r>
            <a:r>
              <a:rPr lang="en-IN" sz="900" dirty="0"/>
              <a:t>"&gt;</a:t>
            </a:r>
          </a:p>
          <a:p>
            <a:r>
              <a:rPr lang="en-IN" sz="900" dirty="0"/>
              <a:t>            &lt;Navbar /&gt;</a:t>
            </a:r>
          </a:p>
          <a:p>
            <a:r>
              <a:rPr lang="en-IN" sz="900" dirty="0"/>
              <a:t>            &lt;div </a:t>
            </a:r>
            <a:r>
              <a:rPr lang="en-IN" sz="900" dirty="0" err="1"/>
              <a:t>className</a:t>
            </a:r>
            <a:r>
              <a:rPr lang="en-IN" sz="900" dirty="0"/>
              <a:t>="hero"&gt;</a:t>
            </a:r>
          </a:p>
          <a:p>
            <a:r>
              <a:rPr lang="en-IN" sz="900" dirty="0"/>
              <a:t>              &lt;div </a:t>
            </a:r>
            <a:r>
              <a:rPr lang="en-IN" sz="900" dirty="0" err="1"/>
              <a:t>className</a:t>
            </a:r>
            <a:r>
              <a:rPr lang="en-IN" sz="900" dirty="0"/>
              <a:t>="hero-</a:t>
            </a:r>
            <a:r>
              <a:rPr lang="en-IN" sz="900" dirty="0" err="1"/>
              <a:t>img</a:t>
            </a:r>
            <a:r>
              <a:rPr lang="en-IN" sz="900" dirty="0"/>
              <a:t>"&gt;</a:t>
            </a:r>
          </a:p>
          <a:p>
            <a:r>
              <a:rPr lang="en-IN" sz="900" dirty="0"/>
              <a:t>                &lt;</a:t>
            </a:r>
            <a:r>
              <a:rPr lang="en-IN" sz="900" dirty="0" err="1"/>
              <a:t>img</a:t>
            </a:r>
            <a:r>
              <a:rPr lang="en-IN" sz="900" dirty="0"/>
              <a:t> </a:t>
            </a:r>
            <a:r>
              <a:rPr lang="en-IN" sz="900" dirty="0" err="1"/>
              <a:t>src</a:t>
            </a:r>
            <a:r>
              <a:rPr lang="en-IN" sz="900" dirty="0"/>
              <a:t>={illustration} alt="Illustration" /&gt;</a:t>
            </a:r>
          </a:p>
          <a:p>
            <a:r>
              <a:rPr lang="en-IN" sz="900" dirty="0"/>
              <a:t>              &lt;/div&gt;</a:t>
            </a:r>
          </a:p>
          <a:p>
            <a:r>
              <a:rPr lang="en-IN" sz="900" dirty="0"/>
              <a:t>              &lt;div </a:t>
            </a:r>
            <a:r>
              <a:rPr lang="en-IN" sz="900" dirty="0" err="1"/>
              <a:t>className</a:t>
            </a:r>
            <a:r>
              <a:rPr lang="en-IN" sz="900" dirty="0"/>
              <a:t>="hero-content"&gt;</a:t>
            </a:r>
          </a:p>
          <a:p>
            <a:r>
              <a:rPr lang="en-IN" sz="900" dirty="0"/>
              <a:t>                &lt;h1&gt;Effortless Staff Scheduling with &lt;b&gt;</a:t>
            </a:r>
            <a:r>
              <a:rPr lang="en-IN" sz="900" dirty="0" err="1"/>
              <a:t>WorkForce</a:t>
            </a:r>
            <a:r>
              <a:rPr lang="en-IN" sz="900" dirty="0"/>
              <a:t>...&lt;/b&gt;&lt;/h1&gt;</a:t>
            </a:r>
          </a:p>
          <a:p>
            <a:r>
              <a:rPr lang="en-IN" sz="900" dirty="0"/>
              <a:t>                &lt;div </a:t>
            </a:r>
            <a:r>
              <a:rPr lang="en-IN" sz="900" dirty="0" err="1"/>
              <a:t>className</a:t>
            </a:r>
            <a:r>
              <a:rPr lang="en-IN" sz="900" dirty="0"/>
              <a:t>="</a:t>
            </a:r>
            <a:r>
              <a:rPr lang="en-IN" sz="900" dirty="0" err="1"/>
              <a:t>dashnavlol</a:t>
            </a:r>
            <a:r>
              <a:rPr lang="en-IN" sz="900" dirty="0"/>
              <a:t>"&gt;</a:t>
            </a:r>
          </a:p>
          <a:p>
            <a:r>
              <a:rPr lang="en-IN" sz="900" dirty="0"/>
              <a:t>                  &lt;Typography variant="h4"&gt;</a:t>
            </a:r>
          </a:p>
          <a:p>
            <a:r>
              <a:rPr lang="en-IN" sz="900" dirty="0"/>
              <a:t>                    Welcome  {user ? </a:t>
            </a:r>
            <a:r>
              <a:rPr lang="en-IN" sz="900" dirty="0" err="1"/>
              <a:t>user.role</a:t>
            </a:r>
            <a:r>
              <a:rPr lang="en-IN" sz="900" dirty="0"/>
              <a:t> : 'Guest'}</a:t>
            </a:r>
          </a:p>
          <a:p>
            <a:r>
              <a:rPr lang="en-IN" sz="900" dirty="0"/>
              <a:t>                  &lt;/Typography&gt;</a:t>
            </a:r>
          </a:p>
          <a:p>
            <a:r>
              <a:rPr lang="en-IN" sz="900" dirty="0"/>
              <a:t>                  {user ? (</a:t>
            </a:r>
          </a:p>
          <a:p>
            <a:r>
              <a:rPr lang="en-IN" sz="900" dirty="0"/>
              <a:t>                    &lt;&gt;</a:t>
            </a:r>
          </a:p>
          <a:p>
            <a:r>
              <a:rPr lang="en-IN" sz="900" dirty="0"/>
              <a:t>                      &lt;Button variant="contained" </a:t>
            </a:r>
            <a:r>
              <a:rPr lang="en-IN" sz="900" dirty="0" err="1"/>
              <a:t>color</a:t>
            </a:r>
            <a:r>
              <a:rPr lang="en-IN" sz="900" dirty="0"/>
              <a:t>="secondary" </a:t>
            </a:r>
            <a:r>
              <a:rPr lang="en-IN" sz="900" dirty="0" err="1"/>
              <a:t>onClick</a:t>
            </a:r>
            <a:r>
              <a:rPr lang="en-IN" sz="900" dirty="0"/>
              <a:t>={</a:t>
            </a:r>
            <a:r>
              <a:rPr lang="en-IN" sz="900" dirty="0" err="1"/>
              <a:t>redirectToDashboard</a:t>
            </a:r>
            <a:r>
              <a:rPr lang="en-IN" sz="900" dirty="0"/>
              <a:t>} </a:t>
            </a:r>
            <a:r>
              <a:rPr lang="en-IN" sz="900" dirty="0" err="1"/>
              <a:t>className</a:t>
            </a:r>
            <a:r>
              <a:rPr lang="en-IN" sz="900" dirty="0"/>
              <a:t>='</a:t>
            </a:r>
            <a:r>
              <a:rPr lang="en-IN" sz="900" dirty="0" err="1"/>
              <a:t>dashnavlolbutton</a:t>
            </a:r>
            <a:r>
              <a:rPr lang="en-IN" sz="900" dirty="0"/>
              <a:t>'&gt;</a:t>
            </a:r>
          </a:p>
          <a:p>
            <a:r>
              <a:rPr lang="en-IN" sz="900" dirty="0"/>
              <a:t>                        Dashboard</a:t>
            </a:r>
          </a:p>
          <a:p>
            <a:r>
              <a:rPr lang="en-IN" sz="900" dirty="0"/>
              <a:t>                      &lt;/Button&gt;&lt;</a:t>
            </a:r>
            <a:r>
              <a:rPr lang="en-IN" sz="900" dirty="0" err="1"/>
              <a:t>br</a:t>
            </a:r>
            <a:r>
              <a:rPr lang="en-IN" sz="900" dirty="0"/>
              <a:t>&gt;&lt;/</a:t>
            </a:r>
            <a:r>
              <a:rPr lang="en-IN" sz="900" dirty="0" err="1"/>
              <a:t>br</a:t>
            </a:r>
            <a:r>
              <a:rPr lang="en-IN" sz="900" dirty="0"/>
              <a:t>&gt;</a:t>
            </a:r>
          </a:p>
          <a:p>
            <a:r>
              <a:rPr lang="en-IN" sz="900" dirty="0"/>
              <a:t>                      &lt;Button </a:t>
            </a:r>
            <a:r>
              <a:rPr lang="en-IN" sz="900" dirty="0" err="1"/>
              <a:t>color</a:t>
            </a:r>
            <a:r>
              <a:rPr lang="en-IN" sz="900" dirty="0"/>
              <a:t>="secondary" </a:t>
            </a:r>
            <a:r>
              <a:rPr lang="en-IN" sz="900" dirty="0" err="1"/>
              <a:t>onClick</a:t>
            </a:r>
            <a:r>
              <a:rPr lang="en-IN" sz="900" dirty="0"/>
              <a:t>={</a:t>
            </a:r>
            <a:r>
              <a:rPr lang="en-IN" sz="900" dirty="0" err="1"/>
              <a:t>onLogout</a:t>
            </a:r>
            <a:r>
              <a:rPr lang="en-IN" sz="900" dirty="0"/>
              <a:t>} </a:t>
            </a:r>
            <a:r>
              <a:rPr lang="en-IN" sz="900" dirty="0" err="1"/>
              <a:t>className</a:t>
            </a:r>
            <a:r>
              <a:rPr lang="en-IN" sz="900" dirty="0"/>
              <a:t>='</a:t>
            </a:r>
            <a:r>
              <a:rPr lang="en-IN" sz="900" dirty="0" err="1"/>
              <a:t>logouthome</a:t>
            </a:r>
            <a:r>
              <a:rPr lang="en-IN" sz="900" dirty="0"/>
              <a:t>'&gt;</a:t>
            </a:r>
          </a:p>
          <a:p>
            <a:r>
              <a:rPr lang="en-IN" sz="900" dirty="0"/>
              <a:t>                        Logout</a:t>
            </a:r>
          </a:p>
          <a:p>
            <a:r>
              <a:rPr lang="en-IN" sz="900" dirty="0"/>
              <a:t>                      &lt;/Button&gt;</a:t>
            </a:r>
          </a:p>
          <a:p>
            <a:r>
              <a:rPr lang="en-IN" sz="900" dirty="0"/>
              <a:t>                    &lt;/&gt;</a:t>
            </a:r>
          </a:p>
          <a:p>
            <a:r>
              <a:rPr lang="en-IN" sz="900" dirty="0"/>
              <a:t>                  ) : (</a:t>
            </a:r>
          </a:p>
          <a:p>
            <a:r>
              <a:rPr lang="en-IN" sz="900" dirty="0"/>
              <a:t>                    &lt;Typography&gt;</a:t>
            </a:r>
          </a:p>
          <a:p>
            <a:r>
              <a:rPr lang="en-IN" sz="900" dirty="0"/>
              <a:t>                      Please &lt;a </a:t>
            </a:r>
            <a:r>
              <a:rPr lang="en-IN" sz="900" dirty="0" err="1"/>
              <a:t>href</a:t>
            </a:r>
            <a:r>
              <a:rPr lang="en-IN" sz="900" dirty="0"/>
              <a:t>="/login"&gt;login&lt;/a&gt; to see your dashboard.</a:t>
            </a:r>
          </a:p>
          <a:p>
            <a:r>
              <a:rPr lang="en-IN" sz="900" dirty="0"/>
              <a:t>                    &lt;/Typography&gt;</a:t>
            </a:r>
          </a:p>
          <a:p>
            <a:r>
              <a:rPr lang="en-IN" sz="900" dirty="0"/>
              <a:t>                  )}</a:t>
            </a:r>
          </a:p>
          <a:p>
            <a:r>
              <a:rPr lang="en-IN" sz="900" dirty="0"/>
              <a:t>                &lt;/div&gt;</a:t>
            </a:r>
          </a:p>
          <a:p>
            <a:r>
              <a:rPr lang="en-IN" sz="900" dirty="0"/>
              <a:t>              &lt;/div&gt;</a:t>
            </a:r>
          </a:p>
          <a:p>
            <a:r>
              <a:rPr lang="en-IN" sz="900" dirty="0"/>
              <a:t>            &lt;/div&gt;</a:t>
            </a:r>
          </a:p>
          <a:p>
            <a:r>
              <a:rPr lang="en-IN" sz="900" dirty="0"/>
              <a:t>          &lt;/div&gt;</a:t>
            </a:r>
          </a:p>
        </p:txBody>
      </p:sp>
    </p:spTree>
    <p:extLst>
      <p:ext uri="{BB962C8B-B14F-4D97-AF65-F5344CB8AC3E}">
        <p14:creationId xmlns:p14="http://schemas.microsoft.com/office/powerpoint/2010/main" val="25399602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EC71A1-71A5-4062-89A6-CC963D6C00A4}"/>
              </a:ext>
            </a:extLst>
          </p:cNvPr>
          <p:cNvSpPr>
            <a:spLocks noGrp="1"/>
          </p:cNvSpPr>
          <p:nvPr>
            <p:ph type="sldNum" sz="quarter" idx="12"/>
          </p:nvPr>
        </p:nvSpPr>
        <p:spPr/>
        <p:txBody>
          <a:bodyPr/>
          <a:lstStyle/>
          <a:p>
            <a:fld id="{8D0AFDD5-844D-364D-8AEC-50CF4D36D55D}" type="slidenum">
              <a:rPr lang="en-US" noProof="0" smtClean="0"/>
              <a:t>14</a:t>
            </a:fld>
            <a:endParaRPr lang="en-US" noProof="0"/>
          </a:p>
        </p:txBody>
      </p:sp>
      <p:sp>
        <p:nvSpPr>
          <p:cNvPr id="3" name="Footer Placeholder 2">
            <a:extLst>
              <a:ext uri="{FF2B5EF4-FFF2-40B4-BE49-F238E27FC236}">
                <a16:creationId xmlns:a16="http://schemas.microsoft.com/office/drawing/2014/main" id="{AD8A6BFD-BC7F-4C8B-BC11-4519DF1FB4C9}"/>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E6DAD138-331F-4EB9-BF51-EEF4B9077AEF}"/>
              </a:ext>
            </a:extLst>
          </p:cNvPr>
          <p:cNvSpPr>
            <a:spLocks noGrp="1"/>
          </p:cNvSpPr>
          <p:nvPr>
            <p:ph type="dt" sz="half" idx="10"/>
          </p:nvPr>
        </p:nvSpPr>
        <p:spPr/>
        <p:txBody>
          <a:bodyPr/>
          <a:lstStyle/>
          <a:p>
            <a:r>
              <a:rPr lang="en-US" noProof="0"/>
              <a:t>20XX</a:t>
            </a:r>
          </a:p>
        </p:txBody>
      </p:sp>
      <p:sp>
        <p:nvSpPr>
          <p:cNvPr id="6" name="TextBox 5">
            <a:extLst>
              <a:ext uri="{FF2B5EF4-FFF2-40B4-BE49-F238E27FC236}">
                <a16:creationId xmlns:a16="http://schemas.microsoft.com/office/drawing/2014/main" id="{A04594D9-FEA8-48C6-8983-C25578DF7E67}"/>
              </a:ext>
            </a:extLst>
          </p:cNvPr>
          <p:cNvSpPr txBox="1"/>
          <p:nvPr/>
        </p:nvSpPr>
        <p:spPr>
          <a:xfrm>
            <a:off x="838200" y="412376"/>
            <a:ext cx="7866529" cy="461665"/>
          </a:xfrm>
          <a:prstGeom prst="rect">
            <a:avLst/>
          </a:prstGeom>
          <a:noFill/>
        </p:spPr>
        <p:txBody>
          <a:bodyPr wrap="square" rtlCol="0">
            <a:spAutoFit/>
          </a:bodyPr>
          <a:lstStyle/>
          <a:p>
            <a:r>
              <a:rPr lang="en-IN" sz="2400" b="1" dirty="0"/>
              <a:t>Footer</a:t>
            </a:r>
          </a:p>
        </p:txBody>
      </p:sp>
      <p:sp>
        <p:nvSpPr>
          <p:cNvPr id="5" name="TextBox 4">
            <a:extLst>
              <a:ext uri="{FF2B5EF4-FFF2-40B4-BE49-F238E27FC236}">
                <a16:creationId xmlns:a16="http://schemas.microsoft.com/office/drawing/2014/main" id="{938BA306-9088-4142-8B6B-887D81B18DBD}"/>
              </a:ext>
            </a:extLst>
          </p:cNvPr>
          <p:cNvSpPr txBox="1"/>
          <p:nvPr/>
        </p:nvSpPr>
        <p:spPr>
          <a:xfrm>
            <a:off x="917089" y="1569479"/>
            <a:ext cx="1945341" cy="369332"/>
          </a:xfrm>
          <a:prstGeom prst="rect">
            <a:avLst/>
          </a:prstGeom>
          <a:noFill/>
        </p:spPr>
        <p:txBody>
          <a:bodyPr wrap="square" rtlCol="0">
            <a:spAutoFit/>
          </a:bodyPr>
          <a:lstStyle/>
          <a:p>
            <a:r>
              <a:rPr lang="en-IN" b="1" dirty="0"/>
              <a:t>Sample code:</a:t>
            </a:r>
          </a:p>
        </p:txBody>
      </p:sp>
      <p:sp>
        <p:nvSpPr>
          <p:cNvPr id="9" name="TextBox 8">
            <a:extLst>
              <a:ext uri="{FF2B5EF4-FFF2-40B4-BE49-F238E27FC236}">
                <a16:creationId xmlns:a16="http://schemas.microsoft.com/office/drawing/2014/main" id="{5C235BA9-E664-411A-B1C9-CFE96D084005}"/>
              </a:ext>
            </a:extLst>
          </p:cNvPr>
          <p:cNvSpPr txBox="1"/>
          <p:nvPr/>
        </p:nvSpPr>
        <p:spPr>
          <a:xfrm>
            <a:off x="1048872" y="1844040"/>
            <a:ext cx="3406588" cy="3939540"/>
          </a:xfrm>
          <a:prstGeom prst="rect">
            <a:avLst/>
          </a:prstGeom>
          <a:noFill/>
        </p:spPr>
        <p:txBody>
          <a:bodyPr wrap="square" rtlCol="0">
            <a:spAutoFit/>
          </a:bodyPr>
          <a:lstStyle/>
          <a:p>
            <a:r>
              <a:rPr lang="en-IN" sz="1000" dirty="0"/>
              <a:t>import React from 'react';</a:t>
            </a:r>
          </a:p>
          <a:p>
            <a:r>
              <a:rPr lang="en-IN" sz="1000" dirty="0"/>
              <a:t>import { Facebook, Twitter, Instagram } from '@</a:t>
            </a:r>
            <a:r>
              <a:rPr lang="en-IN" sz="1000" dirty="0" err="1"/>
              <a:t>mui</a:t>
            </a:r>
            <a:r>
              <a:rPr lang="en-IN" sz="1000" dirty="0"/>
              <a:t>/icons-material';</a:t>
            </a:r>
          </a:p>
          <a:p>
            <a:r>
              <a:rPr lang="en-IN" sz="1000" dirty="0"/>
              <a:t>import '../styles/Footer.css';</a:t>
            </a:r>
          </a:p>
          <a:p>
            <a:endParaRPr lang="en-IN" sz="1000" dirty="0"/>
          </a:p>
          <a:p>
            <a:r>
              <a:rPr lang="en-IN" sz="1000" dirty="0" err="1"/>
              <a:t>const</a:t>
            </a:r>
            <a:r>
              <a:rPr lang="en-IN" sz="1000" dirty="0"/>
              <a:t> Footer = () =&gt; {</a:t>
            </a:r>
          </a:p>
          <a:p>
            <a:r>
              <a:rPr lang="en-IN" sz="1000" dirty="0"/>
              <a:t>  return (</a:t>
            </a:r>
          </a:p>
          <a:p>
            <a:r>
              <a:rPr lang="en-IN" sz="1000" dirty="0"/>
              <a:t>    &lt;div </a:t>
            </a:r>
            <a:r>
              <a:rPr lang="en-IN" sz="1000" dirty="0" err="1"/>
              <a:t>className</a:t>
            </a:r>
            <a:r>
              <a:rPr lang="en-IN" sz="1000" dirty="0"/>
              <a:t>="footer"&gt;</a:t>
            </a:r>
          </a:p>
          <a:p>
            <a:r>
              <a:rPr lang="en-IN" sz="1000" dirty="0"/>
              <a:t>      &lt;div </a:t>
            </a:r>
            <a:r>
              <a:rPr lang="en-IN" sz="1000" dirty="0" err="1"/>
              <a:t>className</a:t>
            </a:r>
            <a:r>
              <a:rPr lang="en-IN" sz="1000" dirty="0"/>
              <a:t>="footer-container"&gt;</a:t>
            </a:r>
          </a:p>
          <a:p>
            <a:r>
              <a:rPr lang="en-IN" sz="1000" dirty="0"/>
              <a:t>        &lt;div </a:t>
            </a:r>
            <a:r>
              <a:rPr lang="en-IN" sz="1000" dirty="0" err="1"/>
              <a:t>className</a:t>
            </a:r>
            <a:r>
              <a:rPr lang="en-IN" sz="1000" dirty="0"/>
              <a:t>="footer-section"&gt;</a:t>
            </a:r>
          </a:p>
          <a:p>
            <a:r>
              <a:rPr lang="en-IN" sz="1000" dirty="0"/>
              <a:t>          &lt;h4&gt;Company&lt;/h4&gt;</a:t>
            </a:r>
          </a:p>
          <a:p>
            <a:r>
              <a:rPr lang="en-IN" sz="1000" dirty="0"/>
              <a:t>          &lt;ul&gt;</a:t>
            </a:r>
          </a:p>
          <a:p>
            <a:r>
              <a:rPr lang="en-IN" sz="1000" dirty="0"/>
              <a:t>            &lt;li&gt;&lt;a </a:t>
            </a:r>
            <a:r>
              <a:rPr lang="en-IN" sz="1000" dirty="0" err="1"/>
              <a:t>href</a:t>
            </a:r>
            <a:r>
              <a:rPr lang="en-IN" sz="1000" dirty="0"/>
              <a:t>="/about"&gt;About Us&lt;/a&gt;&lt;/li&gt;</a:t>
            </a:r>
          </a:p>
          <a:p>
            <a:r>
              <a:rPr lang="en-IN" sz="1000" dirty="0"/>
              <a:t>            &lt;li&gt;&lt;a </a:t>
            </a:r>
            <a:r>
              <a:rPr lang="en-IN" sz="1000" dirty="0" err="1"/>
              <a:t>href</a:t>
            </a:r>
            <a:r>
              <a:rPr lang="en-IN" sz="1000" dirty="0"/>
              <a:t>="/services"&gt;Services&lt;/a&gt;&lt;/li&gt;</a:t>
            </a:r>
          </a:p>
          <a:p>
            <a:r>
              <a:rPr lang="en-IN" sz="1000" dirty="0"/>
              <a:t>            &lt;li&gt;&lt;a </a:t>
            </a:r>
            <a:r>
              <a:rPr lang="en-IN" sz="1000" dirty="0" err="1"/>
              <a:t>href</a:t>
            </a:r>
            <a:r>
              <a:rPr lang="en-IN" sz="1000" dirty="0"/>
              <a:t>="/contact"&gt;Contact&lt;/a&gt;&lt;/li&gt;</a:t>
            </a:r>
          </a:p>
          <a:p>
            <a:r>
              <a:rPr lang="en-IN" sz="1000" dirty="0"/>
              <a:t>          &lt;/ul&gt;</a:t>
            </a:r>
          </a:p>
          <a:p>
            <a:r>
              <a:rPr lang="en-IN" sz="1000" dirty="0"/>
              <a:t>        &lt;/div&gt;</a:t>
            </a:r>
          </a:p>
          <a:p>
            <a:r>
              <a:rPr lang="en-IN" sz="1000" dirty="0"/>
              <a:t>        &lt;div </a:t>
            </a:r>
            <a:r>
              <a:rPr lang="en-IN" sz="1000" dirty="0" err="1"/>
              <a:t>className</a:t>
            </a:r>
            <a:r>
              <a:rPr lang="en-IN" sz="1000" dirty="0"/>
              <a:t>="footer-section"&gt;</a:t>
            </a:r>
          </a:p>
          <a:p>
            <a:r>
              <a:rPr lang="en-IN" sz="1000" dirty="0"/>
              <a:t>          &lt;h4&gt;Resources&lt;/h4&gt;</a:t>
            </a:r>
          </a:p>
          <a:p>
            <a:r>
              <a:rPr lang="en-IN" sz="1000" dirty="0"/>
              <a:t>          &lt;ul&gt;</a:t>
            </a:r>
          </a:p>
          <a:p>
            <a:r>
              <a:rPr lang="en-IN" sz="1000" dirty="0"/>
              <a:t>            &lt;li&gt;&lt;a </a:t>
            </a:r>
            <a:r>
              <a:rPr lang="en-IN" sz="1000" dirty="0" err="1"/>
              <a:t>href</a:t>
            </a:r>
            <a:r>
              <a:rPr lang="en-IN" sz="1000" dirty="0"/>
              <a:t>="/blog"&gt;Blog&lt;/a&gt;&lt;/li&gt;</a:t>
            </a:r>
          </a:p>
          <a:p>
            <a:r>
              <a:rPr lang="en-IN" sz="1000" dirty="0"/>
              <a:t>            &lt;li&gt;&lt;a </a:t>
            </a:r>
            <a:r>
              <a:rPr lang="en-IN" sz="1000" dirty="0" err="1"/>
              <a:t>href</a:t>
            </a:r>
            <a:r>
              <a:rPr lang="en-IN" sz="1000" dirty="0"/>
              <a:t>="/</a:t>
            </a:r>
            <a:r>
              <a:rPr lang="en-IN" sz="1000" dirty="0" err="1"/>
              <a:t>faq</a:t>
            </a:r>
            <a:r>
              <a:rPr lang="en-IN" sz="1000" dirty="0"/>
              <a:t>"&gt;FAQ&lt;/a&gt;&lt;/li&gt;</a:t>
            </a:r>
          </a:p>
          <a:p>
            <a:r>
              <a:rPr lang="en-IN" sz="1000" dirty="0"/>
              <a:t>            &lt;li&gt;&lt;a </a:t>
            </a:r>
            <a:r>
              <a:rPr lang="en-IN" sz="1000" dirty="0" err="1"/>
              <a:t>href</a:t>
            </a:r>
            <a:r>
              <a:rPr lang="en-IN" sz="1000" dirty="0"/>
              <a:t>="/support"&gt;Support&lt;/a&gt;&lt;/li&gt;</a:t>
            </a:r>
          </a:p>
          <a:p>
            <a:r>
              <a:rPr lang="en-IN" sz="1000" dirty="0"/>
              <a:t>          &lt;/ul&gt;</a:t>
            </a:r>
          </a:p>
          <a:p>
            <a:r>
              <a:rPr lang="en-IN" sz="1000" dirty="0"/>
              <a:t>        &lt;/div&gt;</a:t>
            </a:r>
          </a:p>
          <a:p>
            <a:r>
              <a:rPr lang="en-IN" sz="1000" dirty="0"/>
              <a:t>        </a:t>
            </a:r>
          </a:p>
        </p:txBody>
      </p:sp>
      <p:sp>
        <p:nvSpPr>
          <p:cNvPr id="10" name="TextBox 9">
            <a:extLst>
              <a:ext uri="{FF2B5EF4-FFF2-40B4-BE49-F238E27FC236}">
                <a16:creationId xmlns:a16="http://schemas.microsoft.com/office/drawing/2014/main" id="{AB52ECC0-5673-455F-928B-C84F3A4DD5CA}"/>
              </a:ext>
            </a:extLst>
          </p:cNvPr>
          <p:cNvSpPr txBox="1"/>
          <p:nvPr/>
        </p:nvSpPr>
        <p:spPr>
          <a:xfrm>
            <a:off x="917089" y="788894"/>
            <a:ext cx="10243970" cy="646331"/>
          </a:xfrm>
          <a:prstGeom prst="rect">
            <a:avLst/>
          </a:prstGeom>
          <a:noFill/>
        </p:spPr>
        <p:txBody>
          <a:bodyPr wrap="square" rtlCol="0">
            <a:spAutoFit/>
          </a:bodyPr>
          <a:lstStyle/>
          <a:p>
            <a:r>
              <a:rPr lang="en-IN" dirty="0"/>
              <a:t>The footer component is a functional component designed to provide footer content for the application. It utilizes Material – UI icons for the social media links and custom </a:t>
            </a:r>
            <a:r>
              <a:rPr lang="en-IN" dirty="0" err="1"/>
              <a:t>css</a:t>
            </a:r>
            <a:r>
              <a:rPr lang="en-IN" dirty="0"/>
              <a:t> styling</a:t>
            </a:r>
          </a:p>
        </p:txBody>
      </p:sp>
      <p:sp>
        <p:nvSpPr>
          <p:cNvPr id="14" name="TextBox 13">
            <a:extLst>
              <a:ext uri="{FF2B5EF4-FFF2-40B4-BE49-F238E27FC236}">
                <a16:creationId xmlns:a16="http://schemas.microsoft.com/office/drawing/2014/main" id="{E0A73A92-98DD-4699-B0E1-8D4364B65B5E}"/>
              </a:ext>
            </a:extLst>
          </p:cNvPr>
          <p:cNvSpPr txBox="1"/>
          <p:nvPr/>
        </p:nvSpPr>
        <p:spPr>
          <a:xfrm>
            <a:off x="4625788" y="1844040"/>
            <a:ext cx="6329083" cy="4154984"/>
          </a:xfrm>
          <a:prstGeom prst="rect">
            <a:avLst/>
          </a:prstGeom>
          <a:noFill/>
        </p:spPr>
        <p:txBody>
          <a:bodyPr wrap="square" rtlCol="0">
            <a:spAutoFit/>
          </a:bodyPr>
          <a:lstStyle/>
          <a:p>
            <a:r>
              <a:rPr lang="en-IN" sz="1100" dirty="0"/>
              <a:t>&lt;div </a:t>
            </a:r>
            <a:r>
              <a:rPr lang="en-IN" sz="1100" dirty="0" err="1"/>
              <a:t>className</a:t>
            </a:r>
            <a:r>
              <a:rPr lang="en-IN" sz="1100" dirty="0"/>
              <a:t>="footer-section"&gt;</a:t>
            </a:r>
          </a:p>
          <a:p>
            <a:r>
              <a:rPr lang="en-IN" sz="1100" dirty="0"/>
              <a:t>          &lt;h4&gt;Follow Us&lt;/h4&gt;</a:t>
            </a:r>
          </a:p>
          <a:p>
            <a:r>
              <a:rPr lang="en-IN" sz="1100" dirty="0"/>
              <a:t>          &lt;div </a:t>
            </a:r>
            <a:r>
              <a:rPr lang="en-IN" sz="1100" dirty="0" err="1"/>
              <a:t>className</a:t>
            </a:r>
            <a:r>
              <a:rPr lang="en-IN" sz="1100" dirty="0"/>
              <a:t>="social-icons"&gt;</a:t>
            </a:r>
          </a:p>
          <a:p>
            <a:r>
              <a:rPr lang="en-IN" sz="1100" dirty="0"/>
              <a:t>            &lt;a </a:t>
            </a:r>
            <a:r>
              <a:rPr lang="en-IN" sz="1100" dirty="0" err="1"/>
              <a:t>href</a:t>
            </a:r>
            <a:r>
              <a:rPr lang="en-IN" sz="1100" dirty="0"/>
              <a:t>="https://facebook.com" target="_blank" </a:t>
            </a:r>
            <a:r>
              <a:rPr lang="en-IN" sz="1100" dirty="0" err="1"/>
              <a:t>rel</a:t>
            </a:r>
            <a:r>
              <a:rPr lang="en-IN" sz="1100" dirty="0"/>
              <a:t>="</a:t>
            </a:r>
            <a:r>
              <a:rPr lang="en-IN" sz="1100" dirty="0" err="1"/>
              <a:t>noopener</a:t>
            </a:r>
            <a:r>
              <a:rPr lang="en-IN" sz="1100" dirty="0"/>
              <a:t> </a:t>
            </a:r>
            <a:r>
              <a:rPr lang="en-IN" sz="1100" dirty="0" err="1"/>
              <a:t>noreferrer</a:t>
            </a:r>
            <a:r>
              <a:rPr lang="en-IN" sz="1100" dirty="0"/>
              <a:t>" aria-label="Facebook"&gt;</a:t>
            </a:r>
          </a:p>
          <a:p>
            <a:r>
              <a:rPr lang="en-IN" sz="1100" dirty="0"/>
              <a:t>              &lt;Facebook /&gt;</a:t>
            </a:r>
          </a:p>
          <a:p>
            <a:r>
              <a:rPr lang="en-IN" sz="1100" dirty="0"/>
              <a:t>            &lt;/a&gt;</a:t>
            </a:r>
          </a:p>
          <a:p>
            <a:r>
              <a:rPr lang="en-IN" sz="1100" dirty="0"/>
              <a:t>            &lt;a </a:t>
            </a:r>
            <a:r>
              <a:rPr lang="en-IN" sz="1100" dirty="0" err="1"/>
              <a:t>href</a:t>
            </a:r>
            <a:r>
              <a:rPr lang="en-IN" sz="1100" dirty="0"/>
              <a:t>="https://twitter.com" target="_blank" </a:t>
            </a:r>
            <a:r>
              <a:rPr lang="en-IN" sz="1100" dirty="0" err="1"/>
              <a:t>rel</a:t>
            </a:r>
            <a:r>
              <a:rPr lang="en-IN" sz="1100" dirty="0"/>
              <a:t>="</a:t>
            </a:r>
            <a:r>
              <a:rPr lang="en-IN" sz="1100" dirty="0" err="1"/>
              <a:t>noopener</a:t>
            </a:r>
            <a:r>
              <a:rPr lang="en-IN" sz="1100" dirty="0"/>
              <a:t> </a:t>
            </a:r>
            <a:r>
              <a:rPr lang="en-IN" sz="1100" dirty="0" err="1"/>
              <a:t>noreferrer</a:t>
            </a:r>
            <a:r>
              <a:rPr lang="en-IN" sz="1100" dirty="0"/>
              <a:t>" aria-label="Twitter"&gt;</a:t>
            </a:r>
          </a:p>
          <a:p>
            <a:r>
              <a:rPr lang="en-IN" sz="1100" dirty="0"/>
              <a:t>              &lt;Twitter /&gt;</a:t>
            </a:r>
          </a:p>
          <a:p>
            <a:r>
              <a:rPr lang="en-IN" sz="1100" dirty="0"/>
              <a:t>            &lt;/a&gt;</a:t>
            </a:r>
          </a:p>
          <a:p>
            <a:r>
              <a:rPr lang="en-IN" sz="1100" dirty="0"/>
              <a:t>            &lt;a </a:t>
            </a:r>
            <a:r>
              <a:rPr lang="en-IN" sz="1100" dirty="0" err="1"/>
              <a:t>href</a:t>
            </a:r>
            <a:r>
              <a:rPr lang="en-IN" sz="1100" dirty="0"/>
              <a:t>="https://instagram.com" target="_blank" </a:t>
            </a:r>
            <a:r>
              <a:rPr lang="en-IN" sz="1100" dirty="0" err="1"/>
              <a:t>rel</a:t>
            </a:r>
            <a:r>
              <a:rPr lang="en-IN" sz="1100" dirty="0"/>
              <a:t>="</a:t>
            </a:r>
            <a:r>
              <a:rPr lang="en-IN" sz="1100" dirty="0" err="1"/>
              <a:t>noopener</a:t>
            </a:r>
            <a:r>
              <a:rPr lang="en-IN" sz="1100" dirty="0"/>
              <a:t> </a:t>
            </a:r>
            <a:r>
              <a:rPr lang="en-IN" sz="1100" dirty="0" err="1"/>
              <a:t>noreferrer</a:t>
            </a:r>
            <a:r>
              <a:rPr lang="en-IN" sz="1100" dirty="0"/>
              <a:t>" aria-label="Instagram"&gt;</a:t>
            </a:r>
          </a:p>
          <a:p>
            <a:r>
              <a:rPr lang="en-IN" sz="1100" dirty="0"/>
              <a:t>              &lt;Instagram /&gt;</a:t>
            </a:r>
          </a:p>
          <a:p>
            <a:r>
              <a:rPr lang="en-IN" sz="1100" dirty="0"/>
              <a:t>            &lt;/a&gt;</a:t>
            </a:r>
          </a:p>
          <a:p>
            <a:r>
              <a:rPr lang="en-IN" sz="1100" dirty="0"/>
              <a:t>          &lt;/div&gt;</a:t>
            </a:r>
          </a:p>
          <a:p>
            <a:r>
              <a:rPr lang="en-IN" sz="1100" dirty="0"/>
              <a:t>        &lt;/div&gt;</a:t>
            </a:r>
          </a:p>
          <a:p>
            <a:r>
              <a:rPr lang="en-IN" sz="1100" dirty="0"/>
              <a:t>      &lt;/div&gt;</a:t>
            </a:r>
          </a:p>
          <a:p>
            <a:r>
              <a:rPr lang="en-IN" sz="1100" dirty="0"/>
              <a:t>      &lt;div </a:t>
            </a:r>
            <a:r>
              <a:rPr lang="en-IN" sz="1100" dirty="0" err="1"/>
              <a:t>className</a:t>
            </a:r>
            <a:r>
              <a:rPr lang="en-IN" sz="1100" dirty="0"/>
              <a:t>="footer-bottom"&gt;</a:t>
            </a:r>
          </a:p>
          <a:p>
            <a:r>
              <a:rPr lang="en-IN" sz="1100" dirty="0"/>
              <a:t>        &lt;p&gt;&amp;copy; {new Date().</a:t>
            </a:r>
            <a:r>
              <a:rPr lang="en-IN" sz="1100" dirty="0" err="1"/>
              <a:t>getFullYear</a:t>
            </a:r>
            <a:r>
              <a:rPr lang="en-IN" sz="1100" dirty="0"/>
              <a:t>()} </a:t>
            </a:r>
            <a:r>
              <a:rPr lang="en-IN" sz="1100" dirty="0" err="1"/>
              <a:t>WorkForce</a:t>
            </a:r>
            <a:r>
              <a:rPr lang="en-IN" sz="1100" dirty="0"/>
              <a:t>. All rights reserved.&lt;/p&gt;</a:t>
            </a:r>
          </a:p>
          <a:p>
            <a:r>
              <a:rPr lang="en-IN" sz="1100" dirty="0"/>
              <a:t>      &lt;/div&gt;</a:t>
            </a:r>
          </a:p>
          <a:p>
            <a:r>
              <a:rPr lang="en-IN" sz="1100" dirty="0"/>
              <a:t>    &lt;/div&gt;</a:t>
            </a:r>
          </a:p>
          <a:p>
            <a:r>
              <a:rPr lang="en-IN" sz="1100" dirty="0"/>
              <a:t>  );</a:t>
            </a:r>
          </a:p>
          <a:p>
            <a:r>
              <a:rPr lang="en-IN" sz="1100" dirty="0"/>
              <a:t>};</a:t>
            </a:r>
          </a:p>
          <a:p>
            <a:endParaRPr lang="en-IN" sz="1100" dirty="0"/>
          </a:p>
          <a:p>
            <a:r>
              <a:rPr lang="en-IN" sz="1100" dirty="0"/>
              <a:t>export default Footer;</a:t>
            </a:r>
          </a:p>
          <a:p>
            <a:endParaRPr lang="en-IN" sz="1100" dirty="0"/>
          </a:p>
        </p:txBody>
      </p:sp>
    </p:spTree>
    <p:extLst>
      <p:ext uri="{BB962C8B-B14F-4D97-AF65-F5344CB8AC3E}">
        <p14:creationId xmlns:p14="http://schemas.microsoft.com/office/powerpoint/2010/main" val="13236814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EC71A1-71A5-4062-89A6-CC963D6C00A4}"/>
              </a:ext>
            </a:extLst>
          </p:cNvPr>
          <p:cNvSpPr>
            <a:spLocks noGrp="1"/>
          </p:cNvSpPr>
          <p:nvPr>
            <p:ph type="sldNum" sz="quarter" idx="12"/>
          </p:nvPr>
        </p:nvSpPr>
        <p:spPr/>
        <p:txBody>
          <a:bodyPr/>
          <a:lstStyle/>
          <a:p>
            <a:fld id="{8D0AFDD5-844D-364D-8AEC-50CF4D36D55D}" type="slidenum">
              <a:rPr lang="en-US" noProof="0" smtClean="0"/>
              <a:t>15</a:t>
            </a:fld>
            <a:endParaRPr lang="en-US" noProof="0"/>
          </a:p>
        </p:txBody>
      </p:sp>
      <p:sp>
        <p:nvSpPr>
          <p:cNvPr id="3" name="Footer Placeholder 2">
            <a:extLst>
              <a:ext uri="{FF2B5EF4-FFF2-40B4-BE49-F238E27FC236}">
                <a16:creationId xmlns:a16="http://schemas.microsoft.com/office/drawing/2014/main" id="{AD8A6BFD-BC7F-4C8B-BC11-4519DF1FB4C9}"/>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E6DAD138-331F-4EB9-BF51-EEF4B9077AEF}"/>
              </a:ext>
            </a:extLst>
          </p:cNvPr>
          <p:cNvSpPr>
            <a:spLocks noGrp="1"/>
          </p:cNvSpPr>
          <p:nvPr>
            <p:ph type="dt" sz="half" idx="10"/>
          </p:nvPr>
        </p:nvSpPr>
        <p:spPr/>
        <p:txBody>
          <a:bodyPr/>
          <a:lstStyle/>
          <a:p>
            <a:r>
              <a:rPr lang="en-US" noProof="0"/>
              <a:t>20XX</a:t>
            </a:r>
          </a:p>
        </p:txBody>
      </p:sp>
      <p:sp>
        <p:nvSpPr>
          <p:cNvPr id="6" name="TextBox 5">
            <a:extLst>
              <a:ext uri="{FF2B5EF4-FFF2-40B4-BE49-F238E27FC236}">
                <a16:creationId xmlns:a16="http://schemas.microsoft.com/office/drawing/2014/main" id="{A04594D9-FEA8-48C6-8983-C25578DF7E67}"/>
              </a:ext>
            </a:extLst>
          </p:cNvPr>
          <p:cNvSpPr txBox="1"/>
          <p:nvPr/>
        </p:nvSpPr>
        <p:spPr>
          <a:xfrm>
            <a:off x="838200" y="412376"/>
            <a:ext cx="7866529" cy="461665"/>
          </a:xfrm>
          <a:prstGeom prst="rect">
            <a:avLst/>
          </a:prstGeom>
          <a:noFill/>
        </p:spPr>
        <p:txBody>
          <a:bodyPr wrap="square" rtlCol="0">
            <a:spAutoFit/>
          </a:bodyPr>
          <a:lstStyle/>
          <a:p>
            <a:r>
              <a:rPr lang="en-IN" sz="2400" b="1" dirty="0"/>
              <a:t>Navbar</a:t>
            </a:r>
          </a:p>
        </p:txBody>
      </p:sp>
      <p:sp>
        <p:nvSpPr>
          <p:cNvPr id="5" name="TextBox 4">
            <a:extLst>
              <a:ext uri="{FF2B5EF4-FFF2-40B4-BE49-F238E27FC236}">
                <a16:creationId xmlns:a16="http://schemas.microsoft.com/office/drawing/2014/main" id="{938BA306-9088-4142-8B6B-887D81B18DBD}"/>
              </a:ext>
            </a:extLst>
          </p:cNvPr>
          <p:cNvSpPr txBox="1"/>
          <p:nvPr/>
        </p:nvSpPr>
        <p:spPr>
          <a:xfrm>
            <a:off x="917089" y="1569479"/>
            <a:ext cx="1945341" cy="369332"/>
          </a:xfrm>
          <a:prstGeom prst="rect">
            <a:avLst/>
          </a:prstGeom>
          <a:noFill/>
        </p:spPr>
        <p:txBody>
          <a:bodyPr wrap="square" rtlCol="0">
            <a:spAutoFit/>
          </a:bodyPr>
          <a:lstStyle/>
          <a:p>
            <a:r>
              <a:rPr lang="en-IN" b="1" dirty="0"/>
              <a:t>Sample code:</a:t>
            </a:r>
          </a:p>
        </p:txBody>
      </p:sp>
      <p:sp>
        <p:nvSpPr>
          <p:cNvPr id="9" name="TextBox 8">
            <a:extLst>
              <a:ext uri="{FF2B5EF4-FFF2-40B4-BE49-F238E27FC236}">
                <a16:creationId xmlns:a16="http://schemas.microsoft.com/office/drawing/2014/main" id="{5C235BA9-E664-411A-B1C9-CFE96D084005}"/>
              </a:ext>
            </a:extLst>
          </p:cNvPr>
          <p:cNvSpPr txBox="1"/>
          <p:nvPr/>
        </p:nvSpPr>
        <p:spPr>
          <a:xfrm>
            <a:off x="2862430" y="1538034"/>
            <a:ext cx="3406588" cy="4862870"/>
          </a:xfrm>
          <a:prstGeom prst="rect">
            <a:avLst/>
          </a:prstGeom>
          <a:noFill/>
        </p:spPr>
        <p:txBody>
          <a:bodyPr wrap="square" rtlCol="0">
            <a:spAutoFit/>
          </a:bodyPr>
          <a:lstStyle/>
          <a:p>
            <a:r>
              <a:rPr lang="en-IN" sz="1000" dirty="0"/>
              <a:t>import React from 'react';</a:t>
            </a:r>
          </a:p>
          <a:p>
            <a:r>
              <a:rPr lang="en-IN" sz="1000" dirty="0"/>
              <a:t>import { Link, </a:t>
            </a:r>
            <a:r>
              <a:rPr lang="en-IN" sz="1000" dirty="0" err="1"/>
              <a:t>useNavigate</a:t>
            </a:r>
            <a:r>
              <a:rPr lang="en-IN" sz="1000" dirty="0"/>
              <a:t> } from 'react-router-</a:t>
            </a:r>
            <a:r>
              <a:rPr lang="en-IN" sz="1000" dirty="0" err="1"/>
              <a:t>dom</a:t>
            </a:r>
            <a:r>
              <a:rPr lang="en-IN" sz="1000" dirty="0"/>
              <a:t>';</a:t>
            </a:r>
          </a:p>
          <a:p>
            <a:r>
              <a:rPr lang="en-IN" sz="1000" dirty="0"/>
              <a:t>import '../styles/Navbar.css';</a:t>
            </a:r>
          </a:p>
          <a:p>
            <a:endParaRPr lang="en-IN" sz="1000" dirty="0"/>
          </a:p>
          <a:p>
            <a:r>
              <a:rPr lang="en-IN" sz="1000" dirty="0" err="1"/>
              <a:t>const</a:t>
            </a:r>
            <a:r>
              <a:rPr lang="en-IN" sz="1000" dirty="0"/>
              <a:t> Navbar = () =&gt; {</a:t>
            </a:r>
          </a:p>
          <a:p>
            <a:r>
              <a:rPr lang="en-IN" sz="1000" dirty="0"/>
              <a:t>  </a:t>
            </a:r>
            <a:r>
              <a:rPr lang="en-IN" sz="1000" dirty="0" err="1"/>
              <a:t>const</a:t>
            </a:r>
            <a:r>
              <a:rPr lang="en-IN" sz="1000" dirty="0"/>
              <a:t> navigate = </a:t>
            </a:r>
            <a:r>
              <a:rPr lang="en-IN" sz="1000" dirty="0" err="1"/>
              <a:t>useNavigate</a:t>
            </a:r>
            <a:r>
              <a:rPr lang="en-IN" sz="1000" dirty="0"/>
              <a:t>();</a:t>
            </a:r>
          </a:p>
          <a:p>
            <a:endParaRPr lang="en-IN" sz="1000" dirty="0"/>
          </a:p>
          <a:p>
            <a:r>
              <a:rPr lang="en-IN" sz="1000" dirty="0"/>
              <a:t>  </a:t>
            </a:r>
            <a:r>
              <a:rPr lang="en-IN" sz="1000" dirty="0" err="1"/>
              <a:t>const</a:t>
            </a:r>
            <a:r>
              <a:rPr lang="en-IN" sz="1000" dirty="0"/>
              <a:t> </a:t>
            </a:r>
            <a:r>
              <a:rPr lang="en-IN" sz="1000" dirty="0" err="1"/>
              <a:t>handleNavigation</a:t>
            </a:r>
            <a:r>
              <a:rPr lang="en-IN" sz="1000" dirty="0"/>
              <a:t> = (path) =&gt; {</a:t>
            </a:r>
          </a:p>
          <a:p>
            <a:r>
              <a:rPr lang="en-IN" sz="1000" dirty="0"/>
              <a:t>    navigate(path);</a:t>
            </a:r>
          </a:p>
          <a:p>
            <a:r>
              <a:rPr lang="en-IN" sz="1000" dirty="0"/>
              <a:t>  };</a:t>
            </a:r>
          </a:p>
          <a:p>
            <a:endParaRPr lang="en-IN" sz="1000" dirty="0"/>
          </a:p>
          <a:p>
            <a:r>
              <a:rPr lang="en-IN" sz="1000" dirty="0"/>
              <a:t>  return (</a:t>
            </a:r>
          </a:p>
          <a:p>
            <a:r>
              <a:rPr lang="en-IN" sz="1000" dirty="0"/>
              <a:t>    &lt;div </a:t>
            </a:r>
            <a:r>
              <a:rPr lang="en-IN" sz="1000" dirty="0" err="1"/>
              <a:t>className</a:t>
            </a:r>
            <a:r>
              <a:rPr lang="en-IN" sz="1000" dirty="0"/>
              <a:t>='Navbar'&gt;</a:t>
            </a:r>
          </a:p>
          <a:p>
            <a:r>
              <a:rPr lang="en-IN" sz="1000" dirty="0"/>
              <a:t>      &lt;div </a:t>
            </a:r>
            <a:r>
              <a:rPr lang="en-IN" sz="1000" dirty="0" err="1"/>
              <a:t>className</a:t>
            </a:r>
            <a:r>
              <a:rPr lang="en-IN" sz="1000" dirty="0"/>
              <a:t>='nav-content'&gt;</a:t>
            </a:r>
          </a:p>
          <a:p>
            <a:r>
              <a:rPr lang="en-IN" sz="1000" dirty="0"/>
              <a:t>        &lt;div </a:t>
            </a:r>
            <a:r>
              <a:rPr lang="en-IN" sz="1000" dirty="0" err="1"/>
              <a:t>className</a:t>
            </a:r>
            <a:r>
              <a:rPr lang="en-IN" sz="1000" dirty="0"/>
              <a:t>='nav-left'&gt;</a:t>
            </a:r>
          </a:p>
          <a:p>
            <a:r>
              <a:rPr lang="en-IN" sz="1000" dirty="0"/>
              <a:t>          &lt;Link to="/" </a:t>
            </a:r>
            <a:r>
              <a:rPr lang="en-IN" sz="1000" dirty="0" err="1"/>
              <a:t>className</a:t>
            </a:r>
            <a:r>
              <a:rPr lang="en-IN" sz="1000" dirty="0"/>
              <a:t>='nav-title'&gt;</a:t>
            </a:r>
            <a:r>
              <a:rPr lang="en-IN" sz="1000" dirty="0" err="1"/>
              <a:t>WorkForce</a:t>
            </a:r>
            <a:r>
              <a:rPr lang="en-IN" sz="1000" dirty="0"/>
              <a:t>&lt;/Link&gt;</a:t>
            </a:r>
          </a:p>
          <a:p>
            <a:r>
              <a:rPr lang="en-IN" sz="1000" dirty="0"/>
              <a:t>        &lt;/div&gt;</a:t>
            </a:r>
          </a:p>
          <a:p>
            <a:r>
              <a:rPr lang="en-IN" sz="1000" dirty="0"/>
              <a:t>        &lt;div </a:t>
            </a:r>
            <a:r>
              <a:rPr lang="en-IN" sz="1000" dirty="0" err="1"/>
              <a:t>className</a:t>
            </a:r>
            <a:r>
              <a:rPr lang="en-IN" sz="1000" dirty="0"/>
              <a:t>='nav-right'&gt;</a:t>
            </a:r>
          </a:p>
          <a:p>
            <a:r>
              <a:rPr lang="en-IN" sz="1000" dirty="0"/>
              <a:t>          &lt;p </a:t>
            </a:r>
            <a:r>
              <a:rPr lang="en-IN" sz="1000" dirty="0" err="1"/>
              <a:t>className</a:t>
            </a:r>
            <a:r>
              <a:rPr lang="en-IN" sz="1000" dirty="0"/>
              <a:t>='nav-item' </a:t>
            </a:r>
            <a:r>
              <a:rPr lang="en-IN" sz="1000" dirty="0" err="1"/>
              <a:t>onClick</a:t>
            </a:r>
            <a:r>
              <a:rPr lang="en-IN" sz="1000" dirty="0"/>
              <a:t>={() =&gt; </a:t>
            </a:r>
            <a:r>
              <a:rPr lang="en-IN" sz="1000" dirty="0" err="1"/>
              <a:t>handleNavigation</a:t>
            </a:r>
            <a:r>
              <a:rPr lang="en-IN" sz="1000" dirty="0"/>
              <a:t>('/')}&gt;Home&lt;/p&gt;</a:t>
            </a:r>
          </a:p>
          <a:p>
            <a:r>
              <a:rPr lang="en-IN" sz="1000" dirty="0"/>
              <a:t>          &lt;p </a:t>
            </a:r>
            <a:r>
              <a:rPr lang="en-IN" sz="1000" dirty="0" err="1"/>
              <a:t>className</a:t>
            </a:r>
            <a:r>
              <a:rPr lang="en-IN" sz="1000" dirty="0"/>
              <a:t>='nav-item' </a:t>
            </a:r>
            <a:r>
              <a:rPr lang="en-IN" sz="1000" dirty="0" err="1"/>
              <a:t>onClick</a:t>
            </a:r>
            <a:r>
              <a:rPr lang="en-IN" sz="1000" dirty="0"/>
              <a:t>={() =&gt; </a:t>
            </a:r>
            <a:r>
              <a:rPr lang="en-IN" sz="1000" dirty="0" err="1"/>
              <a:t>handleNavigation</a:t>
            </a:r>
            <a:r>
              <a:rPr lang="en-IN" sz="1000" dirty="0"/>
              <a:t>('/about')}&gt;About&lt;/p&gt;</a:t>
            </a:r>
          </a:p>
          <a:p>
            <a:r>
              <a:rPr lang="en-IN" sz="1000" dirty="0"/>
              <a:t>          &lt;p </a:t>
            </a:r>
            <a:r>
              <a:rPr lang="en-IN" sz="1000" dirty="0" err="1"/>
              <a:t>className</a:t>
            </a:r>
            <a:r>
              <a:rPr lang="en-IN" sz="1000" dirty="0"/>
              <a:t>='nav-item' </a:t>
            </a:r>
            <a:r>
              <a:rPr lang="en-IN" sz="1000" dirty="0" err="1"/>
              <a:t>onClick</a:t>
            </a:r>
            <a:r>
              <a:rPr lang="en-IN" sz="1000" dirty="0"/>
              <a:t>={() =&gt; </a:t>
            </a:r>
            <a:r>
              <a:rPr lang="en-IN" sz="1000" dirty="0" err="1"/>
              <a:t>handleNavigation</a:t>
            </a:r>
            <a:r>
              <a:rPr lang="en-IN" sz="1000" dirty="0"/>
              <a:t>('/contact')}&gt;Contact&lt;/p&gt;</a:t>
            </a:r>
          </a:p>
          <a:p>
            <a:r>
              <a:rPr lang="en-IN" sz="1000" dirty="0"/>
              <a:t>        &lt;/div&gt;</a:t>
            </a:r>
          </a:p>
          <a:p>
            <a:r>
              <a:rPr lang="en-IN" sz="1000" dirty="0"/>
              <a:t>      &lt;/div&gt;</a:t>
            </a:r>
          </a:p>
          <a:p>
            <a:r>
              <a:rPr lang="en-IN" sz="1000" dirty="0"/>
              <a:t>    &lt;/div&gt;</a:t>
            </a:r>
          </a:p>
          <a:p>
            <a:r>
              <a:rPr lang="en-IN" sz="1000" dirty="0"/>
              <a:t>  );</a:t>
            </a:r>
          </a:p>
          <a:p>
            <a:r>
              <a:rPr lang="en-IN" sz="1000" dirty="0"/>
              <a:t>};</a:t>
            </a:r>
          </a:p>
          <a:p>
            <a:endParaRPr lang="en-IN" sz="1000" dirty="0"/>
          </a:p>
          <a:p>
            <a:r>
              <a:rPr lang="en-IN" sz="1000" dirty="0"/>
              <a:t>export default Navbar;</a:t>
            </a:r>
          </a:p>
        </p:txBody>
      </p:sp>
      <p:sp>
        <p:nvSpPr>
          <p:cNvPr id="7" name="Rectangle 1">
            <a:extLst>
              <a:ext uri="{FF2B5EF4-FFF2-40B4-BE49-F238E27FC236}">
                <a16:creationId xmlns:a16="http://schemas.microsoft.com/office/drawing/2014/main" id="{6296C5B8-FE04-42DE-ACF1-5D73EBF136D5}"/>
              </a:ext>
            </a:extLst>
          </p:cNvPr>
          <p:cNvSpPr>
            <a:spLocks noChangeArrowheads="1"/>
          </p:cNvSpPr>
          <p:nvPr/>
        </p:nvSpPr>
        <p:spPr bwMode="auto">
          <a:xfrm>
            <a:off x="1070387" y="975997"/>
            <a:ext cx="8967519"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0" i="0" u="none" strike="noStrike" cap="none" normalizeH="0" baseline="0" dirty="0">
                <a:ln>
                  <a:noFill/>
                </a:ln>
                <a:solidFill>
                  <a:schemeClr val="tx1"/>
                </a:solidFill>
                <a:effectLst/>
                <a:latin typeface="Arial" panose="020B0604020202020204" pitchFamily="34" charset="0"/>
              </a:rPr>
              <a:t>The navbar </a:t>
            </a:r>
            <a:r>
              <a:rPr kumimoji="0" lang="en-US" altLang="en-US" sz="1050" b="0" i="0" u="none" strike="noStrike" cap="none" normalizeH="0" baseline="0" dirty="0">
                <a:ln>
                  <a:noFill/>
                </a:ln>
                <a:solidFill>
                  <a:schemeClr val="tx1"/>
                </a:solidFill>
                <a:effectLst/>
              </a:rPr>
              <a:t>component is a functional React component that provides a navigation bar for the application. It uses </a:t>
            </a:r>
            <a:r>
              <a:rPr kumimoji="0" lang="en-US" altLang="en-US" sz="1200" b="0" i="0" u="none" strike="noStrike" cap="none" normalizeH="0" baseline="0" dirty="0">
                <a:ln>
                  <a:noFill/>
                </a:ln>
                <a:solidFill>
                  <a:schemeClr val="tx1"/>
                </a:solidFill>
                <a:effectLst/>
                <a:latin typeface="Arial Unicode MS"/>
              </a:rPr>
              <a:t>react-router-</a:t>
            </a:r>
            <a:r>
              <a:rPr kumimoji="0" lang="en-US" altLang="en-US" sz="1200" b="0" i="0" u="none" strike="noStrike" cap="none" normalizeH="0" baseline="0" dirty="0" err="1">
                <a:ln>
                  <a:noFill/>
                </a:ln>
                <a:solidFill>
                  <a:schemeClr val="tx1"/>
                </a:solidFill>
                <a:effectLst/>
                <a:latin typeface="Arial Unicode MS"/>
              </a:rPr>
              <a:t>dom</a:t>
            </a:r>
            <a:r>
              <a:rPr kumimoji="0" lang="en-US" altLang="en-US" sz="1050" b="0" i="0" u="none" strike="noStrike" cap="none" normalizeH="0" baseline="0" dirty="0">
                <a:ln>
                  <a:noFill/>
                </a:ln>
                <a:solidFill>
                  <a:schemeClr val="tx1"/>
                </a:solidFill>
                <a:effectLst/>
              </a:rPr>
              <a:t> for navigation and custom CSS for styling </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028743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CC2E3C3-9E7B-4E4F-9E69-172E165396BC}"/>
              </a:ext>
            </a:extLst>
          </p:cNvPr>
          <p:cNvSpPr>
            <a:spLocks noGrp="1"/>
          </p:cNvSpPr>
          <p:nvPr>
            <p:ph type="sldNum" sz="quarter" idx="12"/>
          </p:nvPr>
        </p:nvSpPr>
        <p:spPr/>
        <p:txBody>
          <a:bodyPr/>
          <a:lstStyle/>
          <a:p>
            <a:fld id="{8D0AFDD5-844D-364D-8AEC-50CF4D36D55D}" type="slidenum">
              <a:rPr lang="en-US" noProof="0" smtClean="0"/>
              <a:t>16</a:t>
            </a:fld>
            <a:endParaRPr lang="en-US" noProof="0"/>
          </a:p>
        </p:txBody>
      </p:sp>
      <p:sp>
        <p:nvSpPr>
          <p:cNvPr id="3" name="Footer Placeholder 2">
            <a:extLst>
              <a:ext uri="{FF2B5EF4-FFF2-40B4-BE49-F238E27FC236}">
                <a16:creationId xmlns:a16="http://schemas.microsoft.com/office/drawing/2014/main" id="{F8160C36-7BF4-42CF-B28B-F7C5FC872D65}"/>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5021524F-D354-4D0E-B5D1-5B7E03F2F9FB}"/>
              </a:ext>
            </a:extLst>
          </p:cNvPr>
          <p:cNvSpPr>
            <a:spLocks noGrp="1"/>
          </p:cNvSpPr>
          <p:nvPr>
            <p:ph type="dt" sz="half" idx="10"/>
          </p:nvPr>
        </p:nvSpPr>
        <p:spPr/>
        <p:txBody>
          <a:bodyPr/>
          <a:lstStyle/>
          <a:p>
            <a:r>
              <a:rPr lang="en-US" noProof="0"/>
              <a:t>20XX</a:t>
            </a:r>
          </a:p>
        </p:txBody>
      </p:sp>
      <p:pic>
        <p:nvPicPr>
          <p:cNvPr id="6" name="Picture 5">
            <a:extLst>
              <a:ext uri="{FF2B5EF4-FFF2-40B4-BE49-F238E27FC236}">
                <a16:creationId xmlns:a16="http://schemas.microsoft.com/office/drawing/2014/main" id="{508D82F7-9313-4602-BEB4-C15834C4EB62}"/>
              </a:ext>
            </a:extLst>
          </p:cNvPr>
          <p:cNvPicPr>
            <a:picLocks noChangeAspect="1"/>
          </p:cNvPicPr>
          <p:nvPr/>
        </p:nvPicPr>
        <p:blipFill>
          <a:blip r:embed="rId2"/>
          <a:stretch>
            <a:fillRect/>
          </a:stretch>
        </p:blipFill>
        <p:spPr>
          <a:xfrm>
            <a:off x="956452" y="625139"/>
            <a:ext cx="2858724" cy="4906086"/>
          </a:xfrm>
          <a:prstGeom prst="rect">
            <a:avLst/>
          </a:prstGeom>
        </p:spPr>
      </p:pic>
      <p:pic>
        <p:nvPicPr>
          <p:cNvPr id="8" name="Picture 7">
            <a:extLst>
              <a:ext uri="{FF2B5EF4-FFF2-40B4-BE49-F238E27FC236}">
                <a16:creationId xmlns:a16="http://schemas.microsoft.com/office/drawing/2014/main" id="{B2C549EA-42A6-49DF-82A2-EFC5F7F26258}"/>
              </a:ext>
            </a:extLst>
          </p:cNvPr>
          <p:cNvPicPr>
            <a:picLocks noChangeAspect="1"/>
          </p:cNvPicPr>
          <p:nvPr/>
        </p:nvPicPr>
        <p:blipFill>
          <a:blip r:embed="rId3"/>
          <a:stretch>
            <a:fillRect/>
          </a:stretch>
        </p:blipFill>
        <p:spPr>
          <a:xfrm>
            <a:off x="4039675" y="687073"/>
            <a:ext cx="2734057" cy="4782217"/>
          </a:xfrm>
          <a:prstGeom prst="rect">
            <a:avLst/>
          </a:prstGeom>
        </p:spPr>
      </p:pic>
    </p:spTree>
    <p:extLst>
      <p:ext uri="{BB962C8B-B14F-4D97-AF65-F5344CB8AC3E}">
        <p14:creationId xmlns:p14="http://schemas.microsoft.com/office/powerpoint/2010/main" val="30302012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a:xfrm>
            <a:off x="5891421" y="2706444"/>
            <a:ext cx="4959821" cy="1162762"/>
          </a:xfrm>
        </p:spPr>
        <p:txBody>
          <a:bodyPr/>
          <a:lstStyle/>
          <a:p>
            <a:r>
              <a:rPr lang="en-US" dirty="0"/>
              <a:t>BACKEND</a:t>
            </a:r>
          </a:p>
        </p:txBody>
      </p:sp>
      <p:pic>
        <p:nvPicPr>
          <p:cNvPr id="16" name="Picture Placeholder 15">
            <a:extLst>
              <a:ext uri="{FF2B5EF4-FFF2-40B4-BE49-F238E27FC236}">
                <a16:creationId xmlns:a16="http://schemas.microsoft.com/office/drawing/2014/main" id="{1AA3A0A8-F2C4-4E9E-F193-425FD8EA094D}"/>
              </a:ext>
            </a:extLst>
          </p:cNvPr>
          <p:cNvPicPr>
            <a:picLocks noGrp="1" noChangeAspect="1"/>
          </p:cNvPicPr>
          <p:nvPr>
            <p:ph type="pic" sz="quarter" idx="13"/>
          </p:nvPr>
        </p:nvPicPr>
        <p:blipFill rotWithShape="1">
          <a:blip r:embed="rId2"/>
          <a:srcRect l="2483" r="2483"/>
          <a:stretch/>
        </p:blipFill>
        <p:spPr>
          <a:xfrm>
            <a:off x="0" y="0"/>
            <a:ext cx="4351128" cy="6858000"/>
          </a:xfrm>
        </p:spPr>
      </p:pic>
      <p:sp>
        <p:nvSpPr>
          <p:cNvPr id="3" name="Content Placeholder 2">
            <a:extLst>
              <a:ext uri="{FF2B5EF4-FFF2-40B4-BE49-F238E27FC236}">
                <a16:creationId xmlns:a16="http://schemas.microsoft.com/office/drawing/2014/main" id="{B1361B39-9025-46D9-AA05-9E22AFCBF5EF}"/>
              </a:ext>
            </a:extLst>
          </p:cNvPr>
          <p:cNvSpPr>
            <a:spLocks noGrp="1"/>
          </p:cNvSpPr>
          <p:nvPr>
            <p:ph idx="1"/>
          </p:nvPr>
        </p:nvSpPr>
        <p:spPr/>
        <p:txBody>
          <a:bodyPr/>
          <a:lstStyle/>
          <a:p>
            <a:r>
              <a:rPr lang="en-IN" dirty="0"/>
              <a:t> </a:t>
            </a:r>
          </a:p>
        </p:txBody>
      </p:sp>
    </p:spTree>
    <p:extLst>
      <p:ext uri="{BB962C8B-B14F-4D97-AF65-F5344CB8AC3E}">
        <p14:creationId xmlns:p14="http://schemas.microsoft.com/office/powerpoint/2010/main" val="1325120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8954-9BCB-7FD9-A210-38DC54382D45}"/>
              </a:ext>
            </a:extLst>
          </p:cNvPr>
          <p:cNvSpPr>
            <a:spLocks noGrp="1"/>
          </p:cNvSpPr>
          <p:nvPr>
            <p:ph type="ctrTitle"/>
          </p:nvPr>
        </p:nvSpPr>
        <p:spPr>
          <a:xfrm>
            <a:off x="1112510" y="988423"/>
            <a:ext cx="4873752" cy="611777"/>
          </a:xfrm>
        </p:spPr>
        <p:txBody>
          <a:bodyPr/>
          <a:lstStyle/>
          <a:p>
            <a:r>
              <a:rPr lang="en-US" sz="3200" dirty="0"/>
              <a:t>BACKEND</a:t>
            </a:r>
          </a:p>
        </p:txBody>
      </p:sp>
      <p:sp>
        <p:nvSpPr>
          <p:cNvPr id="3" name="Content Placeholder 2">
            <a:extLst>
              <a:ext uri="{FF2B5EF4-FFF2-40B4-BE49-F238E27FC236}">
                <a16:creationId xmlns:a16="http://schemas.microsoft.com/office/drawing/2014/main" id="{75111C33-898C-4414-4665-5136EB6FC126}"/>
              </a:ext>
            </a:extLst>
          </p:cNvPr>
          <p:cNvSpPr>
            <a:spLocks noGrp="1"/>
          </p:cNvSpPr>
          <p:nvPr>
            <p:ph type="subTitle" idx="1"/>
          </p:nvPr>
        </p:nvSpPr>
        <p:spPr>
          <a:xfrm>
            <a:off x="1222248" y="1580387"/>
            <a:ext cx="4873752" cy="3392425"/>
          </a:xfrm>
        </p:spPr>
        <p:txBody>
          <a:bodyPr/>
          <a:lstStyle/>
          <a:p>
            <a:pPr marL="0" indent="0">
              <a:buNone/>
            </a:pPr>
            <a:r>
              <a:rPr lang="en-IN" sz="1800" dirty="0">
                <a:effectLst/>
                <a:latin typeface="Univers Condensed Light (Body)"/>
                <a:ea typeface="Times New Roman" panose="02020603050405020304" pitchFamily="18" charset="0"/>
              </a:rPr>
              <a:t>A Staff Scheduling Application built using Spring Boot is a powerful and comprehensive solution designed to address the complexities of managing and optimizing staff schedules in various industries, including retail, healthcare, and hospitality. In today's fast-paced and dynamic work environments, efficient scheduling is crucial for ensuring that the right number of staff with the appropriate skills are available at the right times. This application allows administrators and managers to create, manage, and optimize staff schedules with ease. </a:t>
            </a:r>
            <a:endParaRPr lang="en-US" dirty="0">
              <a:latin typeface="Univers Condensed Light (Body)"/>
            </a:endParaRPr>
          </a:p>
        </p:txBody>
      </p:sp>
      <p:pic>
        <p:nvPicPr>
          <p:cNvPr id="6" name="Picture Placeholder 5">
            <a:extLst>
              <a:ext uri="{FF2B5EF4-FFF2-40B4-BE49-F238E27FC236}">
                <a16:creationId xmlns:a16="http://schemas.microsoft.com/office/drawing/2014/main" id="{5D315D57-31A8-44AF-9207-21DE23839713}"/>
              </a:ext>
            </a:extLst>
          </p:cNvPr>
          <p:cNvPicPr>
            <a:picLocks noGrp="1" noChangeAspect="1"/>
          </p:cNvPicPr>
          <p:nvPr>
            <p:ph type="pic" sz="quarter" idx="10"/>
          </p:nvPr>
        </p:nvPicPr>
        <p:blipFill rotWithShape="1">
          <a:blip r:embed="rId3"/>
          <a:srcRect t="10157" b="10157"/>
          <a:stretch/>
        </p:blipFill>
        <p:spPr>
          <a:xfrm>
            <a:off x="6443663" y="812800"/>
            <a:ext cx="4635500" cy="4927600"/>
          </a:xfrm>
        </p:spPr>
      </p:pic>
    </p:spTree>
    <p:extLst>
      <p:ext uri="{BB962C8B-B14F-4D97-AF65-F5344CB8AC3E}">
        <p14:creationId xmlns:p14="http://schemas.microsoft.com/office/powerpoint/2010/main" val="6856810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8954-9BCB-7FD9-A210-38DC54382D45}"/>
              </a:ext>
            </a:extLst>
          </p:cNvPr>
          <p:cNvSpPr>
            <a:spLocks noGrp="1"/>
          </p:cNvSpPr>
          <p:nvPr>
            <p:ph type="title"/>
          </p:nvPr>
        </p:nvSpPr>
        <p:spPr/>
        <p:txBody>
          <a:bodyPr/>
          <a:lstStyle/>
          <a:p>
            <a:r>
              <a:rPr lang="en-US" dirty="0"/>
              <a:t>CONTROLLER</a:t>
            </a:r>
          </a:p>
        </p:txBody>
      </p:sp>
      <p:sp>
        <p:nvSpPr>
          <p:cNvPr id="5" name="Text Placeholder 4">
            <a:extLst>
              <a:ext uri="{FF2B5EF4-FFF2-40B4-BE49-F238E27FC236}">
                <a16:creationId xmlns:a16="http://schemas.microsoft.com/office/drawing/2014/main" id="{A89D90A4-49D0-4BBB-BE7D-9D8704FF5FE3}"/>
              </a:ext>
            </a:extLst>
          </p:cNvPr>
          <p:cNvSpPr>
            <a:spLocks noGrp="1"/>
          </p:cNvSpPr>
          <p:nvPr>
            <p:ph type="body" sz="quarter" idx="14"/>
          </p:nvPr>
        </p:nvSpPr>
        <p:spPr/>
        <p:txBody>
          <a:bodyPr/>
          <a:lstStyle/>
          <a:p>
            <a:endParaRPr lang="en-IN"/>
          </a:p>
        </p:txBody>
      </p:sp>
      <p:sp>
        <p:nvSpPr>
          <p:cNvPr id="3" name="Content Placeholder 2">
            <a:extLst>
              <a:ext uri="{FF2B5EF4-FFF2-40B4-BE49-F238E27FC236}">
                <a16:creationId xmlns:a16="http://schemas.microsoft.com/office/drawing/2014/main" id="{75111C33-898C-4414-4665-5136EB6FC126}"/>
              </a:ext>
            </a:extLst>
          </p:cNvPr>
          <p:cNvSpPr>
            <a:spLocks noGrp="1"/>
          </p:cNvSpPr>
          <p:nvPr>
            <p:ph sz="half" idx="2"/>
          </p:nvPr>
        </p:nvSpPr>
        <p:spPr/>
        <p:txBody>
          <a:bodyPr/>
          <a:lstStyle/>
          <a:p>
            <a:pPr marL="0" indent="0">
              <a:buNone/>
            </a:pPr>
            <a:r>
              <a:rPr lang="en-IN" dirty="0"/>
              <a:t> </a:t>
            </a:r>
            <a:r>
              <a:rPr lang="en-IN" sz="1800" dirty="0"/>
              <a:t>In Spring Boot, a controller is a crucial component of the MVC (Model-View-Controller) architecture. It handles HTTP requests, processes them, and returns a response. Controllers in Spring Boot are typically annotated with @RestController or @Controller, depending on whether you want to return data (usually in JSON format) or serve web pages (usually HTML).</a:t>
            </a:r>
            <a:endParaRPr lang="en-US" dirty="0"/>
          </a:p>
        </p:txBody>
      </p:sp>
      <p:sp>
        <p:nvSpPr>
          <p:cNvPr id="6" name="Text Placeholder 5">
            <a:extLst>
              <a:ext uri="{FF2B5EF4-FFF2-40B4-BE49-F238E27FC236}">
                <a16:creationId xmlns:a16="http://schemas.microsoft.com/office/drawing/2014/main" id="{907C53E9-F1AB-45BD-BE62-08632AE4E5E2}"/>
              </a:ext>
            </a:extLst>
          </p:cNvPr>
          <p:cNvSpPr>
            <a:spLocks noGrp="1"/>
          </p:cNvSpPr>
          <p:nvPr>
            <p:ph type="body" sz="quarter" idx="19"/>
          </p:nvPr>
        </p:nvSpPr>
        <p:spPr/>
        <p:txBody>
          <a:bodyPr/>
          <a:lstStyle/>
          <a:p>
            <a:r>
              <a:rPr lang="en-IN" sz="1800" dirty="0">
                <a:solidFill>
                  <a:schemeClr val="accent6"/>
                </a:solidFill>
              </a:rPr>
              <a:t>CONTROLLERS I HAVE USED:</a:t>
            </a:r>
          </a:p>
          <a:p>
            <a:pPr marL="742950" lvl="1" indent="-285750">
              <a:buFont typeface="Wingdings" panose="05000000000000000000" pitchFamily="2" charset="2"/>
              <a:buChar char="q"/>
            </a:pPr>
            <a:r>
              <a:rPr lang="en-IN" sz="2000" dirty="0">
                <a:solidFill>
                  <a:schemeClr val="accent6"/>
                </a:solidFill>
              </a:rPr>
              <a:t>AuthController.java</a:t>
            </a:r>
          </a:p>
          <a:p>
            <a:pPr marL="742950" lvl="1" indent="-285750">
              <a:buFont typeface="Wingdings" panose="05000000000000000000" pitchFamily="2" charset="2"/>
              <a:buChar char="q"/>
            </a:pPr>
            <a:r>
              <a:rPr lang="en-IN" sz="2000" dirty="0">
                <a:solidFill>
                  <a:schemeClr val="accent6"/>
                </a:solidFill>
              </a:rPr>
              <a:t>AdminController.java</a:t>
            </a:r>
          </a:p>
          <a:p>
            <a:pPr marL="742950" lvl="1" indent="-285750">
              <a:buFont typeface="Wingdings" panose="05000000000000000000" pitchFamily="2" charset="2"/>
              <a:buChar char="q"/>
            </a:pPr>
            <a:r>
              <a:rPr lang="en-IN" sz="2000" dirty="0">
                <a:solidFill>
                  <a:schemeClr val="accent6"/>
                </a:solidFill>
              </a:rPr>
              <a:t>ContactController.java</a:t>
            </a:r>
          </a:p>
          <a:p>
            <a:pPr marL="742950" lvl="1" indent="-285750">
              <a:buFont typeface="Wingdings" panose="05000000000000000000" pitchFamily="2" charset="2"/>
              <a:buChar char="q"/>
            </a:pPr>
            <a:r>
              <a:rPr lang="en-IN" sz="2000" dirty="0">
                <a:solidFill>
                  <a:schemeClr val="accent6"/>
                </a:solidFill>
              </a:rPr>
              <a:t>EmployeeScheduleController.java</a:t>
            </a:r>
          </a:p>
          <a:p>
            <a:pPr marL="742950" lvl="1" indent="-285750">
              <a:buFont typeface="Wingdings" panose="05000000000000000000" pitchFamily="2" charset="2"/>
              <a:buChar char="q"/>
            </a:pPr>
            <a:r>
              <a:rPr lang="en-IN" sz="2000" dirty="0">
                <a:solidFill>
                  <a:schemeClr val="accent6"/>
                </a:solidFill>
              </a:rPr>
              <a:t>EmployeeTaskController.java</a:t>
            </a:r>
          </a:p>
          <a:p>
            <a:pPr marL="742950" lvl="1" indent="-285750">
              <a:buFont typeface="Wingdings" panose="05000000000000000000" pitchFamily="2" charset="2"/>
              <a:buChar char="q"/>
            </a:pPr>
            <a:r>
              <a:rPr lang="en-IN" sz="2000" dirty="0">
                <a:solidFill>
                  <a:schemeClr val="accent6"/>
                </a:solidFill>
              </a:rPr>
              <a:t>ProductManagerController.java</a:t>
            </a:r>
          </a:p>
          <a:p>
            <a:pPr marL="742950" lvl="1" indent="-285750">
              <a:buFont typeface="Wingdings" panose="05000000000000000000" pitchFamily="2" charset="2"/>
              <a:buChar char="q"/>
            </a:pPr>
            <a:r>
              <a:rPr lang="en-IN" sz="2000" dirty="0">
                <a:solidFill>
                  <a:schemeClr val="accent6"/>
                </a:solidFill>
              </a:rPr>
              <a:t>ProjectController.java</a:t>
            </a:r>
          </a:p>
          <a:p>
            <a:pPr marL="742950" lvl="1" indent="-285750">
              <a:buFont typeface="Wingdings" panose="05000000000000000000" pitchFamily="2" charset="2"/>
              <a:buChar char="q"/>
            </a:pPr>
            <a:r>
              <a:rPr lang="en-IN" sz="2000" dirty="0">
                <a:solidFill>
                  <a:schemeClr val="accent6"/>
                </a:solidFill>
              </a:rPr>
              <a:t>TeamController.java</a:t>
            </a:r>
          </a:p>
          <a:p>
            <a:pPr marL="742950" lvl="1" indent="-285750">
              <a:buFont typeface="Wingdings" panose="05000000000000000000" pitchFamily="2" charset="2"/>
              <a:buChar char="q"/>
            </a:pPr>
            <a:r>
              <a:rPr lang="en-IN" sz="2000" dirty="0">
                <a:solidFill>
                  <a:schemeClr val="accent6"/>
                </a:solidFill>
              </a:rPr>
              <a:t>TeamLeadScheduleController.java</a:t>
            </a:r>
          </a:p>
          <a:p>
            <a:endParaRPr lang="en-IN" dirty="0"/>
          </a:p>
        </p:txBody>
      </p:sp>
    </p:spTree>
    <p:extLst>
      <p:ext uri="{BB962C8B-B14F-4D97-AF65-F5344CB8AC3E}">
        <p14:creationId xmlns:p14="http://schemas.microsoft.com/office/powerpoint/2010/main" val="3473463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4</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dirty="0"/>
              <a:t>Introduction</a:t>
            </a:r>
          </a:p>
          <a:p>
            <a:endParaRPr lang="en-US" dirty="0"/>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p:txBody>
          <a:bodyPr/>
          <a:lstStyle/>
          <a:p>
            <a:r>
              <a:rPr lang="en-US" dirty="0"/>
              <a:t>Use Cases </a:t>
            </a:r>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p:txBody>
          <a:bodyPr/>
          <a:lstStyle/>
          <a:p>
            <a:r>
              <a:rPr lang="en-US" dirty="0"/>
              <a:t>Components</a:t>
            </a:r>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p:txBody>
          <a:bodyPr/>
          <a:lstStyle/>
          <a:p>
            <a:r>
              <a:rPr lang="en-US" dirty="0"/>
              <a:t>BACKEND</a:t>
            </a:r>
          </a:p>
          <a:p>
            <a:endParaRPr lang="en-US" dirty="0"/>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2"/>
          </p:nvPr>
        </p:nvSpPr>
        <p:spPr/>
        <p:txBody>
          <a:bodyPr/>
          <a:lstStyle/>
          <a:p>
            <a:r>
              <a:rPr lang="en-US" dirty="0"/>
              <a:t>Summary</a:t>
            </a:r>
          </a:p>
          <a:p>
            <a:endParaRPr lang="en-US" dirty="0"/>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2</a:t>
            </a:fld>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dirty="0"/>
              <a:t>workforce</a:t>
            </a:r>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a:lstStyle/>
          <a:p>
            <a:r>
              <a:rPr lang="en-US" dirty="0"/>
              <a:t>20XX</a:t>
            </a:r>
          </a:p>
        </p:txBody>
      </p:sp>
      <p:sp>
        <p:nvSpPr>
          <p:cNvPr id="17" name="Text Placeholder 16">
            <a:extLst>
              <a:ext uri="{FF2B5EF4-FFF2-40B4-BE49-F238E27FC236}">
                <a16:creationId xmlns:a16="http://schemas.microsoft.com/office/drawing/2014/main" id="{682471C0-7174-4EDF-AD86-1D04D4A5723B}"/>
              </a:ext>
            </a:extLst>
          </p:cNvPr>
          <p:cNvSpPr>
            <a:spLocks noGrp="1"/>
          </p:cNvSpPr>
          <p:nvPr>
            <p:ph type="body" sz="quarter" idx="17"/>
          </p:nvPr>
        </p:nvSpPr>
        <p:spPr>
          <a:xfrm>
            <a:off x="9628631" y="2441448"/>
            <a:ext cx="1622425" cy="1622425"/>
          </a:xfrm>
        </p:spPr>
        <p:txBody>
          <a:bodyPr/>
          <a:lstStyle/>
          <a:p>
            <a:r>
              <a:rPr lang="en-IN" dirty="0"/>
              <a:t>5</a:t>
            </a:r>
          </a:p>
        </p:txBody>
      </p:sp>
    </p:spTree>
    <p:extLst>
      <p:ext uri="{BB962C8B-B14F-4D97-AF65-F5344CB8AC3E}">
        <p14:creationId xmlns:p14="http://schemas.microsoft.com/office/powerpoint/2010/main" val="681978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8D5CFA2-4E67-F157-5FFD-A246307D41F7}"/>
              </a:ext>
            </a:extLst>
          </p:cNvPr>
          <p:cNvSpPr>
            <a:spLocks noGrp="1"/>
          </p:cNvSpPr>
          <p:nvPr>
            <p:ph type="sldNum" sz="quarter" idx="12"/>
          </p:nvPr>
        </p:nvSpPr>
        <p:spPr/>
        <p:txBody>
          <a:bodyPr/>
          <a:lstStyle/>
          <a:p>
            <a:fld id="{48F63A3B-78C7-47BE-AE5E-E10140E04643}" type="slidenum">
              <a:rPr lang="en-US" smtClean="0"/>
              <a:pPr/>
              <a:t>20</a:t>
            </a:fld>
            <a:endParaRPr lang="en-US" dirty="0"/>
          </a:p>
        </p:txBody>
      </p:sp>
      <p:sp>
        <p:nvSpPr>
          <p:cNvPr id="2" name="Title 1">
            <a:extLst>
              <a:ext uri="{FF2B5EF4-FFF2-40B4-BE49-F238E27FC236}">
                <a16:creationId xmlns:a16="http://schemas.microsoft.com/office/drawing/2014/main" id="{13021072-4A77-DB4D-DF41-58EADB7DA94E}"/>
              </a:ext>
            </a:extLst>
          </p:cNvPr>
          <p:cNvSpPr>
            <a:spLocks noGrp="1"/>
          </p:cNvSpPr>
          <p:nvPr>
            <p:ph type="title" idx="4294967295"/>
          </p:nvPr>
        </p:nvSpPr>
        <p:spPr>
          <a:xfrm>
            <a:off x="0" y="307975"/>
            <a:ext cx="6583363" cy="508000"/>
          </a:xfrm>
        </p:spPr>
        <p:txBody>
          <a:bodyPr/>
          <a:lstStyle/>
          <a:p>
            <a:r>
              <a:rPr lang="en-US" dirty="0"/>
              <a:t>SAMPLE CODE:</a:t>
            </a:r>
          </a:p>
        </p:txBody>
      </p:sp>
      <p:pic>
        <p:nvPicPr>
          <p:cNvPr id="12" name="Content Placeholder 11">
            <a:extLst>
              <a:ext uri="{FF2B5EF4-FFF2-40B4-BE49-F238E27FC236}">
                <a16:creationId xmlns:a16="http://schemas.microsoft.com/office/drawing/2014/main" id="{277A3C45-2D91-440B-A7FF-90FC0438DA4B}"/>
              </a:ext>
            </a:extLst>
          </p:cNvPr>
          <p:cNvPicPr>
            <a:picLocks noGrp="1" noChangeAspect="1"/>
          </p:cNvPicPr>
          <p:nvPr>
            <p:ph idx="4294967295"/>
          </p:nvPr>
        </p:nvPicPr>
        <p:blipFill>
          <a:blip r:embed="rId3"/>
          <a:stretch>
            <a:fillRect/>
          </a:stretch>
        </p:blipFill>
        <p:spPr>
          <a:xfrm>
            <a:off x="2653552" y="1303618"/>
            <a:ext cx="8018463" cy="4945063"/>
          </a:xfrm>
        </p:spPr>
      </p:pic>
    </p:spTree>
    <p:extLst>
      <p:ext uri="{BB962C8B-B14F-4D97-AF65-F5344CB8AC3E}">
        <p14:creationId xmlns:p14="http://schemas.microsoft.com/office/powerpoint/2010/main" val="3368325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8954-9BCB-7FD9-A210-38DC54382D45}"/>
              </a:ext>
            </a:extLst>
          </p:cNvPr>
          <p:cNvSpPr>
            <a:spLocks noGrp="1"/>
          </p:cNvSpPr>
          <p:nvPr>
            <p:ph type="title"/>
          </p:nvPr>
        </p:nvSpPr>
        <p:spPr/>
        <p:txBody>
          <a:bodyPr/>
          <a:lstStyle/>
          <a:p>
            <a:r>
              <a:rPr lang="en-US" dirty="0"/>
              <a:t>MODEL</a:t>
            </a:r>
          </a:p>
        </p:txBody>
      </p:sp>
      <p:sp>
        <p:nvSpPr>
          <p:cNvPr id="5" name="Text Placeholder 4">
            <a:extLst>
              <a:ext uri="{FF2B5EF4-FFF2-40B4-BE49-F238E27FC236}">
                <a16:creationId xmlns:a16="http://schemas.microsoft.com/office/drawing/2014/main" id="{4DB79880-AD13-45DC-ACE1-6CA286CFC0E2}"/>
              </a:ext>
            </a:extLst>
          </p:cNvPr>
          <p:cNvSpPr>
            <a:spLocks noGrp="1"/>
          </p:cNvSpPr>
          <p:nvPr>
            <p:ph type="body" sz="quarter" idx="14"/>
          </p:nvPr>
        </p:nvSpPr>
        <p:spPr/>
        <p:txBody>
          <a:bodyPr/>
          <a:lstStyle/>
          <a:p>
            <a:endParaRPr lang="en-IN"/>
          </a:p>
        </p:txBody>
      </p:sp>
      <p:sp>
        <p:nvSpPr>
          <p:cNvPr id="3" name="Content Placeholder 2">
            <a:extLst>
              <a:ext uri="{FF2B5EF4-FFF2-40B4-BE49-F238E27FC236}">
                <a16:creationId xmlns:a16="http://schemas.microsoft.com/office/drawing/2014/main" id="{75111C33-898C-4414-4665-5136EB6FC126}"/>
              </a:ext>
            </a:extLst>
          </p:cNvPr>
          <p:cNvSpPr>
            <a:spLocks noGrp="1"/>
          </p:cNvSpPr>
          <p:nvPr>
            <p:ph sz="half" idx="2"/>
          </p:nvPr>
        </p:nvSpPr>
        <p:spPr/>
        <p:txBody>
          <a:bodyPr>
            <a:normAutofit lnSpcReduction="10000"/>
          </a:bodyPr>
          <a:lstStyle/>
          <a:p>
            <a:endParaRPr lang="en-US" dirty="0"/>
          </a:p>
          <a:p>
            <a:pPr marL="0" indent="0" algn="just">
              <a:buNone/>
            </a:pPr>
            <a:r>
              <a:rPr lang="en-US" dirty="0"/>
              <a:t>        </a:t>
            </a:r>
            <a:r>
              <a:rPr lang="en-US" sz="1800" dirty="0"/>
              <a:t>In Spring Boot, the </a:t>
            </a:r>
            <a:r>
              <a:rPr lang="en-US" sz="1800" b="1" dirty="0"/>
              <a:t>model</a:t>
            </a:r>
            <a:r>
              <a:rPr lang="en-US" sz="1800" dirty="0"/>
              <a:t> represents the data structure of the application and the business logic that governs the manipulation of this data. Models are typically mapped to database tables in relational databases or can represent data structures in other storage systems. The model layer usually consists of entity classes, which define the attributes and behaviors of the data, and possibly service classes that implement business logic.</a:t>
            </a:r>
          </a:p>
        </p:txBody>
      </p:sp>
      <p:sp>
        <p:nvSpPr>
          <p:cNvPr id="6" name="Text Placeholder 5">
            <a:extLst>
              <a:ext uri="{FF2B5EF4-FFF2-40B4-BE49-F238E27FC236}">
                <a16:creationId xmlns:a16="http://schemas.microsoft.com/office/drawing/2014/main" id="{4F4A388A-D03C-4C38-86E4-88957552D5B8}"/>
              </a:ext>
            </a:extLst>
          </p:cNvPr>
          <p:cNvSpPr>
            <a:spLocks noGrp="1"/>
          </p:cNvSpPr>
          <p:nvPr>
            <p:ph type="body" sz="quarter" idx="19"/>
          </p:nvPr>
        </p:nvSpPr>
        <p:spPr/>
        <p:txBody>
          <a:bodyPr/>
          <a:lstStyle/>
          <a:p>
            <a:r>
              <a:rPr lang="en-IN" sz="1200" dirty="0">
                <a:solidFill>
                  <a:schemeClr val="accent6"/>
                </a:solidFill>
              </a:rPr>
              <a:t>MODELS I HAVE USED:</a:t>
            </a:r>
          </a:p>
          <a:p>
            <a:pPr marL="285750" indent="-285750">
              <a:buFont typeface="Wingdings" panose="05000000000000000000" pitchFamily="2" charset="2"/>
              <a:buChar char="q"/>
            </a:pPr>
            <a:r>
              <a:rPr lang="en-IN" sz="1200" dirty="0">
                <a:solidFill>
                  <a:schemeClr val="accent6"/>
                </a:solidFill>
              </a:rPr>
              <a:t>ContactMessage.java</a:t>
            </a:r>
          </a:p>
          <a:p>
            <a:pPr marL="285750" indent="-285750">
              <a:buFont typeface="Wingdings" panose="05000000000000000000" pitchFamily="2" charset="2"/>
              <a:buChar char="q"/>
            </a:pPr>
            <a:r>
              <a:rPr lang="en-IN" sz="1200" dirty="0">
                <a:solidFill>
                  <a:schemeClr val="accent6"/>
                </a:solidFill>
              </a:rPr>
              <a:t>EmployeeSchedule.java</a:t>
            </a:r>
          </a:p>
          <a:p>
            <a:pPr marL="285750" indent="-285750">
              <a:buFont typeface="Wingdings" panose="05000000000000000000" pitchFamily="2" charset="2"/>
              <a:buChar char="q"/>
            </a:pPr>
            <a:r>
              <a:rPr lang="en-IN" sz="1200" dirty="0">
                <a:solidFill>
                  <a:schemeClr val="accent6"/>
                </a:solidFill>
              </a:rPr>
              <a:t>EmployeeTask.java</a:t>
            </a:r>
          </a:p>
          <a:p>
            <a:pPr marL="285750" indent="-285750">
              <a:buFont typeface="Wingdings" panose="05000000000000000000" pitchFamily="2" charset="2"/>
              <a:buChar char="q"/>
            </a:pPr>
            <a:r>
              <a:rPr lang="en-IN" sz="1200" dirty="0">
                <a:solidFill>
                  <a:schemeClr val="accent6"/>
                </a:solidFill>
              </a:rPr>
              <a:t>Project.java</a:t>
            </a:r>
          </a:p>
          <a:p>
            <a:pPr marL="285750" indent="-285750">
              <a:buFont typeface="Wingdings" panose="05000000000000000000" pitchFamily="2" charset="2"/>
              <a:buChar char="q"/>
            </a:pPr>
            <a:r>
              <a:rPr lang="en-IN" sz="1200" dirty="0">
                <a:solidFill>
                  <a:schemeClr val="accent6"/>
                </a:solidFill>
              </a:rPr>
              <a:t>Shift.java</a:t>
            </a:r>
          </a:p>
          <a:p>
            <a:pPr marL="285750" indent="-285750">
              <a:buFont typeface="Wingdings" panose="05000000000000000000" pitchFamily="2" charset="2"/>
              <a:buChar char="q"/>
            </a:pPr>
            <a:r>
              <a:rPr lang="en-IN" sz="1200" dirty="0">
                <a:solidFill>
                  <a:schemeClr val="accent6"/>
                </a:solidFill>
              </a:rPr>
              <a:t>TaskStatus.java</a:t>
            </a:r>
          </a:p>
          <a:p>
            <a:pPr marL="285750" indent="-285750">
              <a:buFont typeface="Wingdings" panose="05000000000000000000" pitchFamily="2" charset="2"/>
              <a:buChar char="q"/>
            </a:pPr>
            <a:r>
              <a:rPr lang="en-IN" sz="1200" dirty="0">
                <a:solidFill>
                  <a:schemeClr val="accent6"/>
                </a:solidFill>
              </a:rPr>
              <a:t>Team.java</a:t>
            </a:r>
          </a:p>
          <a:p>
            <a:pPr marL="285750" indent="-285750">
              <a:buFont typeface="Wingdings" panose="05000000000000000000" pitchFamily="2" charset="2"/>
              <a:buChar char="q"/>
            </a:pPr>
            <a:r>
              <a:rPr lang="en-IN" sz="1200" dirty="0">
                <a:solidFill>
                  <a:schemeClr val="accent6"/>
                </a:solidFill>
              </a:rPr>
              <a:t>TeamLeadSchedule.java</a:t>
            </a:r>
          </a:p>
          <a:p>
            <a:pPr marL="285750" indent="-285750">
              <a:buFont typeface="Wingdings" panose="05000000000000000000" pitchFamily="2" charset="2"/>
              <a:buChar char="q"/>
            </a:pPr>
            <a:r>
              <a:rPr lang="en-IN" sz="1200" dirty="0">
                <a:solidFill>
                  <a:schemeClr val="accent6"/>
                </a:solidFill>
              </a:rPr>
              <a:t>TimeOffRequest.java</a:t>
            </a:r>
          </a:p>
          <a:p>
            <a:pPr marL="285750" indent="-285750">
              <a:buFont typeface="Wingdings" panose="05000000000000000000" pitchFamily="2" charset="2"/>
              <a:buChar char="q"/>
            </a:pPr>
            <a:r>
              <a:rPr lang="en-IN" sz="1200" dirty="0">
                <a:solidFill>
                  <a:schemeClr val="accent6"/>
                </a:solidFill>
              </a:rPr>
              <a:t>User.java</a:t>
            </a:r>
          </a:p>
          <a:p>
            <a:endParaRPr lang="en-IN" sz="1200" dirty="0"/>
          </a:p>
        </p:txBody>
      </p:sp>
    </p:spTree>
    <p:extLst>
      <p:ext uri="{BB962C8B-B14F-4D97-AF65-F5344CB8AC3E}">
        <p14:creationId xmlns:p14="http://schemas.microsoft.com/office/powerpoint/2010/main" val="9347186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1072-4A77-DB4D-DF41-58EADB7DA94E}"/>
              </a:ext>
            </a:extLst>
          </p:cNvPr>
          <p:cNvSpPr>
            <a:spLocks noGrp="1"/>
          </p:cNvSpPr>
          <p:nvPr>
            <p:ph type="title" idx="4294967295"/>
          </p:nvPr>
        </p:nvSpPr>
        <p:spPr>
          <a:xfrm>
            <a:off x="0" y="307975"/>
            <a:ext cx="6583363" cy="508000"/>
          </a:xfrm>
        </p:spPr>
        <p:txBody>
          <a:bodyPr/>
          <a:lstStyle/>
          <a:p>
            <a:r>
              <a:rPr lang="en-US" dirty="0"/>
              <a:t>SAMPLE CODE:</a:t>
            </a:r>
          </a:p>
        </p:txBody>
      </p:sp>
      <p:pic>
        <p:nvPicPr>
          <p:cNvPr id="6" name="Content Placeholder 5">
            <a:extLst>
              <a:ext uri="{FF2B5EF4-FFF2-40B4-BE49-F238E27FC236}">
                <a16:creationId xmlns:a16="http://schemas.microsoft.com/office/drawing/2014/main" id="{3C8E8753-DF6B-43EB-BEBA-DD0DA87FAD31}"/>
              </a:ext>
            </a:extLst>
          </p:cNvPr>
          <p:cNvPicPr>
            <a:picLocks noGrp="1" noChangeAspect="1"/>
          </p:cNvPicPr>
          <p:nvPr>
            <p:ph idx="4294967295"/>
          </p:nvPr>
        </p:nvPicPr>
        <p:blipFill>
          <a:blip r:embed="rId3"/>
          <a:stretch>
            <a:fillRect/>
          </a:stretch>
        </p:blipFill>
        <p:spPr>
          <a:xfrm>
            <a:off x="2339181" y="1185863"/>
            <a:ext cx="8488363" cy="4954587"/>
          </a:xfrm>
        </p:spPr>
      </p:pic>
    </p:spTree>
    <p:extLst>
      <p:ext uri="{BB962C8B-B14F-4D97-AF65-F5344CB8AC3E}">
        <p14:creationId xmlns:p14="http://schemas.microsoft.com/office/powerpoint/2010/main" val="1976994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8954-9BCB-7FD9-A210-38DC54382D45}"/>
              </a:ext>
            </a:extLst>
          </p:cNvPr>
          <p:cNvSpPr>
            <a:spLocks noGrp="1"/>
          </p:cNvSpPr>
          <p:nvPr>
            <p:ph type="title"/>
          </p:nvPr>
        </p:nvSpPr>
        <p:spPr/>
        <p:txBody>
          <a:bodyPr/>
          <a:lstStyle/>
          <a:p>
            <a:r>
              <a:rPr lang="en-US" dirty="0"/>
              <a:t>REPOSITORY</a:t>
            </a:r>
          </a:p>
        </p:txBody>
      </p:sp>
      <p:sp>
        <p:nvSpPr>
          <p:cNvPr id="5" name="Text Placeholder 4">
            <a:extLst>
              <a:ext uri="{FF2B5EF4-FFF2-40B4-BE49-F238E27FC236}">
                <a16:creationId xmlns:a16="http://schemas.microsoft.com/office/drawing/2014/main" id="{095FD601-64F1-4857-9587-4EC35BD16D3C}"/>
              </a:ext>
            </a:extLst>
          </p:cNvPr>
          <p:cNvSpPr>
            <a:spLocks noGrp="1"/>
          </p:cNvSpPr>
          <p:nvPr>
            <p:ph type="body" sz="quarter" idx="14"/>
          </p:nvPr>
        </p:nvSpPr>
        <p:spPr/>
        <p:txBody>
          <a:bodyPr/>
          <a:lstStyle/>
          <a:p>
            <a:endParaRPr lang="en-IN"/>
          </a:p>
        </p:txBody>
      </p:sp>
      <p:sp>
        <p:nvSpPr>
          <p:cNvPr id="3" name="Content Placeholder 2">
            <a:extLst>
              <a:ext uri="{FF2B5EF4-FFF2-40B4-BE49-F238E27FC236}">
                <a16:creationId xmlns:a16="http://schemas.microsoft.com/office/drawing/2014/main" id="{75111C33-898C-4414-4665-5136EB6FC126}"/>
              </a:ext>
            </a:extLst>
          </p:cNvPr>
          <p:cNvSpPr>
            <a:spLocks noGrp="1"/>
          </p:cNvSpPr>
          <p:nvPr>
            <p:ph sz="half" idx="2"/>
          </p:nvPr>
        </p:nvSpPr>
        <p:spPr/>
        <p:txBody>
          <a:bodyPr>
            <a:normAutofit/>
          </a:bodyPr>
          <a:lstStyle/>
          <a:p>
            <a:pPr marL="0" indent="0">
              <a:buNone/>
            </a:pPr>
            <a:r>
              <a:rPr lang="en-US" dirty="0"/>
              <a:t> In Spring Boot, the </a:t>
            </a:r>
            <a:r>
              <a:rPr lang="en-US" b="1" dirty="0"/>
              <a:t>repository</a:t>
            </a:r>
            <a:r>
              <a:rPr lang="en-US" dirty="0"/>
              <a:t> is a key component of the data access layer. It is responsible for providing CRUD (Create, Read, Update, Delete) operations and other data-related operations on the application's data model. Spring Boot leverages Spring Data JPA (Java Persistence API) to simplify the implementation of data access layers, allowing developers to define repositories with minimal boilerplate code.</a:t>
            </a:r>
            <a:endParaRPr lang="en-US" sz="1800" dirty="0"/>
          </a:p>
        </p:txBody>
      </p:sp>
      <p:sp>
        <p:nvSpPr>
          <p:cNvPr id="6" name="Text Placeholder 5">
            <a:extLst>
              <a:ext uri="{FF2B5EF4-FFF2-40B4-BE49-F238E27FC236}">
                <a16:creationId xmlns:a16="http://schemas.microsoft.com/office/drawing/2014/main" id="{F0A615C7-F7C4-4477-A51C-E203E9523269}"/>
              </a:ext>
            </a:extLst>
          </p:cNvPr>
          <p:cNvSpPr>
            <a:spLocks noGrp="1"/>
          </p:cNvSpPr>
          <p:nvPr>
            <p:ph type="body" sz="quarter" idx="19"/>
          </p:nvPr>
        </p:nvSpPr>
        <p:spPr/>
        <p:txBody>
          <a:bodyPr/>
          <a:lstStyle/>
          <a:p>
            <a:r>
              <a:rPr lang="en-IN" dirty="0"/>
              <a:t> </a:t>
            </a:r>
          </a:p>
        </p:txBody>
      </p:sp>
      <p:sp>
        <p:nvSpPr>
          <p:cNvPr id="7" name="Content Placeholder 6">
            <a:extLst>
              <a:ext uri="{FF2B5EF4-FFF2-40B4-BE49-F238E27FC236}">
                <a16:creationId xmlns:a16="http://schemas.microsoft.com/office/drawing/2014/main" id="{6AE0DF2F-5728-4339-A0FF-445252A08A53}"/>
              </a:ext>
            </a:extLst>
          </p:cNvPr>
          <p:cNvSpPr>
            <a:spLocks noGrp="1"/>
          </p:cNvSpPr>
          <p:nvPr>
            <p:ph sz="half" idx="20"/>
          </p:nvPr>
        </p:nvSpPr>
        <p:spPr/>
        <p:txBody>
          <a:bodyPr/>
          <a:lstStyle/>
          <a:p>
            <a:r>
              <a:rPr lang="en-IN" dirty="0"/>
              <a:t> </a:t>
            </a:r>
          </a:p>
        </p:txBody>
      </p:sp>
      <p:sp>
        <p:nvSpPr>
          <p:cNvPr id="4" name="TextBox 3">
            <a:extLst>
              <a:ext uri="{FF2B5EF4-FFF2-40B4-BE49-F238E27FC236}">
                <a16:creationId xmlns:a16="http://schemas.microsoft.com/office/drawing/2014/main" id="{41637A67-E6F0-42E4-A330-8D2227673AC2}"/>
              </a:ext>
            </a:extLst>
          </p:cNvPr>
          <p:cNvSpPr txBox="1"/>
          <p:nvPr/>
        </p:nvSpPr>
        <p:spPr>
          <a:xfrm>
            <a:off x="6804401" y="2379852"/>
            <a:ext cx="4114612" cy="2862322"/>
          </a:xfrm>
          <a:prstGeom prst="rect">
            <a:avLst/>
          </a:prstGeom>
          <a:noFill/>
        </p:spPr>
        <p:txBody>
          <a:bodyPr wrap="square" rtlCol="0">
            <a:spAutoFit/>
          </a:bodyPr>
          <a:lstStyle/>
          <a:p>
            <a:r>
              <a:rPr lang="en-IN" dirty="0">
                <a:solidFill>
                  <a:schemeClr val="accent6"/>
                </a:solidFill>
              </a:rPr>
              <a:t>REPOSITORIES I USED:</a:t>
            </a:r>
          </a:p>
          <a:p>
            <a:endParaRPr lang="en-IN" dirty="0">
              <a:solidFill>
                <a:schemeClr val="accent6"/>
              </a:solidFill>
            </a:endParaRPr>
          </a:p>
          <a:p>
            <a:pPr marL="285750" indent="-285750">
              <a:buFont typeface="Wingdings" panose="05000000000000000000" pitchFamily="2" charset="2"/>
              <a:buChar char="q"/>
            </a:pPr>
            <a:r>
              <a:rPr lang="en-IN" dirty="0">
                <a:solidFill>
                  <a:schemeClr val="accent6"/>
                </a:solidFill>
              </a:rPr>
              <a:t>ContactMessageRepository.java</a:t>
            </a:r>
          </a:p>
          <a:p>
            <a:pPr marL="285750" indent="-285750">
              <a:buFont typeface="Wingdings" panose="05000000000000000000" pitchFamily="2" charset="2"/>
              <a:buChar char="q"/>
            </a:pPr>
            <a:r>
              <a:rPr lang="en-IN" dirty="0">
                <a:solidFill>
                  <a:schemeClr val="accent6"/>
                </a:solidFill>
              </a:rPr>
              <a:t>EmployeeScheduleRepository.java</a:t>
            </a:r>
          </a:p>
          <a:p>
            <a:pPr marL="285750" indent="-285750">
              <a:buFont typeface="Wingdings" panose="05000000000000000000" pitchFamily="2" charset="2"/>
              <a:buChar char="q"/>
            </a:pPr>
            <a:r>
              <a:rPr lang="en-IN" dirty="0">
                <a:solidFill>
                  <a:schemeClr val="accent6"/>
                </a:solidFill>
              </a:rPr>
              <a:t>EmployeeTaskRepository.java</a:t>
            </a:r>
          </a:p>
          <a:p>
            <a:pPr marL="285750" indent="-285750">
              <a:buFont typeface="Wingdings" panose="05000000000000000000" pitchFamily="2" charset="2"/>
              <a:buChar char="q"/>
            </a:pPr>
            <a:r>
              <a:rPr lang="en-IN" dirty="0">
                <a:solidFill>
                  <a:schemeClr val="accent6"/>
                </a:solidFill>
              </a:rPr>
              <a:t>ProjectRepository.java</a:t>
            </a:r>
          </a:p>
          <a:p>
            <a:pPr marL="285750" indent="-285750">
              <a:buFont typeface="Wingdings" panose="05000000000000000000" pitchFamily="2" charset="2"/>
              <a:buChar char="q"/>
            </a:pPr>
            <a:r>
              <a:rPr lang="en-IN" dirty="0">
                <a:solidFill>
                  <a:schemeClr val="accent6"/>
                </a:solidFill>
              </a:rPr>
              <a:t>TeamLeadScheduleRepository.java</a:t>
            </a:r>
          </a:p>
          <a:p>
            <a:pPr marL="285750" indent="-285750">
              <a:buFont typeface="Wingdings" panose="05000000000000000000" pitchFamily="2" charset="2"/>
              <a:buChar char="q"/>
            </a:pPr>
            <a:r>
              <a:rPr lang="en-IN" dirty="0">
                <a:solidFill>
                  <a:schemeClr val="accent6"/>
                </a:solidFill>
              </a:rPr>
              <a:t>TeamRepository.java</a:t>
            </a:r>
          </a:p>
          <a:p>
            <a:pPr marL="285750" indent="-285750">
              <a:buFont typeface="Wingdings" panose="05000000000000000000" pitchFamily="2" charset="2"/>
              <a:buChar char="q"/>
            </a:pPr>
            <a:r>
              <a:rPr lang="en-IN" dirty="0">
                <a:solidFill>
                  <a:schemeClr val="accent6"/>
                </a:solidFill>
              </a:rPr>
              <a:t>TimeOffRequestRepository.java</a:t>
            </a:r>
          </a:p>
          <a:p>
            <a:pPr marL="285750" indent="-285750">
              <a:buFont typeface="Wingdings" panose="05000000000000000000" pitchFamily="2" charset="2"/>
              <a:buChar char="q"/>
            </a:pPr>
            <a:r>
              <a:rPr lang="en-IN" dirty="0">
                <a:solidFill>
                  <a:schemeClr val="accent6"/>
                </a:solidFill>
              </a:rPr>
              <a:t>UserRepository.java</a:t>
            </a:r>
          </a:p>
        </p:txBody>
      </p:sp>
    </p:spTree>
    <p:extLst>
      <p:ext uri="{BB962C8B-B14F-4D97-AF65-F5344CB8AC3E}">
        <p14:creationId xmlns:p14="http://schemas.microsoft.com/office/powerpoint/2010/main" val="23820579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1072-4A77-DB4D-DF41-58EADB7DA94E}"/>
              </a:ext>
            </a:extLst>
          </p:cNvPr>
          <p:cNvSpPr>
            <a:spLocks noGrp="1"/>
          </p:cNvSpPr>
          <p:nvPr>
            <p:ph type="title" idx="4294967295"/>
          </p:nvPr>
        </p:nvSpPr>
        <p:spPr>
          <a:xfrm>
            <a:off x="0" y="307975"/>
            <a:ext cx="6583363" cy="508000"/>
          </a:xfrm>
        </p:spPr>
        <p:txBody>
          <a:bodyPr/>
          <a:lstStyle/>
          <a:p>
            <a:r>
              <a:rPr lang="en-US" dirty="0"/>
              <a:t>SAMPLE CODE:</a:t>
            </a:r>
          </a:p>
        </p:txBody>
      </p:sp>
      <p:pic>
        <p:nvPicPr>
          <p:cNvPr id="8" name="Content Placeholder 7">
            <a:extLst>
              <a:ext uri="{FF2B5EF4-FFF2-40B4-BE49-F238E27FC236}">
                <a16:creationId xmlns:a16="http://schemas.microsoft.com/office/drawing/2014/main" id="{1E707A90-F3FA-4731-AA26-E0231FB3F6AE}"/>
              </a:ext>
            </a:extLst>
          </p:cNvPr>
          <p:cNvPicPr>
            <a:picLocks noGrp="1" noChangeAspect="1"/>
          </p:cNvPicPr>
          <p:nvPr>
            <p:ph idx="4294967295"/>
          </p:nvPr>
        </p:nvPicPr>
        <p:blipFill>
          <a:blip r:embed="rId3"/>
          <a:stretch>
            <a:fillRect/>
          </a:stretch>
        </p:blipFill>
        <p:spPr>
          <a:xfrm>
            <a:off x="1992312" y="1543331"/>
            <a:ext cx="8207375" cy="3306762"/>
          </a:xfrm>
        </p:spPr>
      </p:pic>
    </p:spTree>
    <p:extLst>
      <p:ext uri="{BB962C8B-B14F-4D97-AF65-F5344CB8AC3E}">
        <p14:creationId xmlns:p14="http://schemas.microsoft.com/office/powerpoint/2010/main" val="42426956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8954-9BCB-7FD9-A210-38DC54382D45}"/>
              </a:ext>
            </a:extLst>
          </p:cNvPr>
          <p:cNvSpPr>
            <a:spLocks noGrp="1"/>
          </p:cNvSpPr>
          <p:nvPr>
            <p:ph type="title"/>
          </p:nvPr>
        </p:nvSpPr>
        <p:spPr/>
        <p:txBody>
          <a:bodyPr/>
          <a:lstStyle/>
          <a:p>
            <a:r>
              <a:rPr lang="en-US" dirty="0"/>
              <a:t>SERVICE</a:t>
            </a:r>
          </a:p>
        </p:txBody>
      </p:sp>
      <p:sp>
        <p:nvSpPr>
          <p:cNvPr id="5" name="Text Placeholder 4">
            <a:extLst>
              <a:ext uri="{FF2B5EF4-FFF2-40B4-BE49-F238E27FC236}">
                <a16:creationId xmlns:a16="http://schemas.microsoft.com/office/drawing/2014/main" id="{898AC2BC-D00B-4A3B-99AC-B0B0C00AF665}"/>
              </a:ext>
            </a:extLst>
          </p:cNvPr>
          <p:cNvSpPr>
            <a:spLocks noGrp="1"/>
          </p:cNvSpPr>
          <p:nvPr>
            <p:ph type="body" sz="quarter" idx="14"/>
          </p:nvPr>
        </p:nvSpPr>
        <p:spPr/>
        <p:txBody>
          <a:bodyPr/>
          <a:lstStyle/>
          <a:p>
            <a:endParaRPr lang="en-IN"/>
          </a:p>
        </p:txBody>
      </p:sp>
      <p:sp>
        <p:nvSpPr>
          <p:cNvPr id="3" name="Content Placeholder 2">
            <a:extLst>
              <a:ext uri="{FF2B5EF4-FFF2-40B4-BE49-F238E27FC236}">
                <a16:creationId xmlns:a16="http://schemas.microsoft.com/office/drawing/2014/main" id="{75111C33-898C-4414-4665-5136EB6FC126}"/>
              </a:ext>
            </a:extLst>
          </p:cNvPr>
          <p:cNvSpPr>
            <a:spLocks noGrp="1"/>
          </p:cNvSpPr>
          <p:nvPr>
            <p:ph sz="half" idx="2"/>
          </p:nvPr>
        </p:nvSpPr>
        <p:spPr/>
        <p:txBody>
          <a:bodyPr>
            <a:normAutofit/>
          </a:bodyPr>
          <a:lstStyle/>
          <a:p>
            <a:pPr marL="0" indent="0">
              <a:buNone/>
            </a:pPr>
            <a:r>
              <a:rPr lang="en-US" dirty="0"/>
              <a:t> In Spring Boot, the </a:t>
            </a:r>
            <a:r>
              <a:rPr lang="en-US" b="1" dirty="0"/>
              <a:t>service</a:t>
            </a:r>
            <a:r>
              <a:rPr lang="en-US" dirty="0"/>
              <a:t> layer is a crucial component of the application's architecture, responsible for encapsulating the business logic. This layer acts as an intermediary between the controller layer, which handles HTTP requests, and the repository layer, which interacts with the database. By isolating the business logic, the service layer ensures a clean separation of concerns, making the application more modular, maintainable, and testable.</a:t>
            </a:r>
            <a:endParaRPr lang="en-US" sz="1800" dirty="0"/>
          </a:p>
        </p:txBody>
      </p:sp>
      <p:sp>
        <p:nvSpPr>
          <p:cNvPr id="6" name="Text Placeholder 5">
            <a:extLst>
              <a:ext uri="{FF2B5EF4-FFF2-40B4-BE49-F238E27FC236}">
                <a16:creationId xmlns:a16="http://schemas.microsoft.com/office/drawing/2014/main" id="{F90B33C0-27BD-4929-ACD1-0376217ED405}"/>
              </a:ext>
            </a:extLst>
          </p:cNvPr>
          <p:cNvSpPr>
            <a:spLocks noGrp="1"/>
          </p:cNvSpPr>
          <p:nvPr>
            <p:ph type="body" sz="quarter" idx="19"/>
          </p:nvPr>
        </p:nvSpPr>
        <p:spPr/>
        <p:txBody>
          <a:bodyPr/>
          <a:lstStyle/>
          <a:p>
            <a:r>
              <a:rPr lang="en-IN" dirty="0"/>
              <a:t> </a:t>
            </a:r>
          </a:p>
        </p:txBody>
      </p:sp>
      <p:sp>
        <p:nvSpPr>
          <p:cNvPr id="7" name="Content Placeholder 6">
            <a:extLst>
              <a:ext uri="{FF2B5EF4-FFF2-40B4-BE49-F238E27FC236}">
                <a16:creationId xmlns:a16="http://schemas.microsoft.com/office/drawing/2014/main" id="{3BC7A01F-B59E-4CB2-A7F3-AE498E20A63C}"/>
              </a:ext>
            </a:extLst>
          </p:cNvPr>
          <p:cNvSpPr>
            <a:spLocks noGrp="1"/>
          </p:cNvSpPr>
          <p:nvPr>
            <p:ph sz="half" idx="20"/>
          </p:nvPr>
        </p:nvSpPr>
        <p:spPr/>
        <p:txBody>
          <a:bodyPr/>
          <a:lstStyle/>
          <a:p>
            <a:r>
              <a:rPr lang="en-IN" dirty="0"/>
              <a:t> </a:t>
            </a:r>
          </a:p>
        </p:txBody>
      </p:sp>
      <p:sp>
        <p:nvSpPr>
          <p:cNvPr id="4" name="TextBox 3">
            <a:extLst>
              <a:ext uri="{FF2B5EF4-FFF2-40B4-BE49-F238E27FC236}">
                <a16:creationId xmlns:a16="http://schemas.microsoft.com/office/drawing/2014/main" id="{41637A67-E6F0-42E4-A330-8D2227673AC2}"/>
              </a:ext>
            </a:extLst>
          </p:cNvPr>
          <p:cNvSpPr txBox="1"/>
          <p:nvPr/>
        </p:nvSpPr>
        <p:spPr>
          <a:xfrm>
            <a:off x="6885082" y="2380547"/>
            <a:ext cx="3917389" cy="3139321"/>
          </a:xfrm>
          <a:prstGeom prst="rect">
            <a:avLst/>
          </a:prstGeom>
          <a:noFill/>
        </p:spPr>
        <p:txBody>
          <a:bodyPr wrap="square" rtlCol="0">
            <a:spAutoFit/>
          </a:bodyPr>
          <a:lstStyle/>
          <a:p>
            <a:r>
              <a:rPr lang="en-IN" dirty="0">
                <a:solidFill>
                  <a:schemeClr val="accent6"/>
                </a:solidFill>
              </a:rPr>
              <a:t>SERVICE CLASSES I USED:</a:t>
            </a:r>
          </a:p>
          <a:p>
            <a:endParaRPr lang="en-IN" dirty="0">
              <a:solidFill>
                <a:schemeClr val="accent6"/>
              </a:solidFill>
            </a:endParaRPr>
          </a:p>
          <a:p>
            <a:pPr marL="285750" indent="-285750">
              <a:buFont typeface="Wingdings" panose="05000000000000000000" pitchFamily="2" charset="2"/>
              <a:buChar char="q"/>
            </a:pPr>
            <a:r>
              <a:rPr lang="en-IN" dirty="0">
                <a:solidFill>
                  <a:schemeClr val="accent6"/>
                </a:solidFill>
              </a:rPr>
              <a:t>AdminService.java</a:t>
            </a:r>
          </a:p>
          <a:p>
            <a:pPr marL="285750" indent="-285750">
              <a:buFont typeface="Wingdings" panose="05000000000000000000" pitchFamily="2" charset="2"/>
              <a:buChar char="q"/>
            </a:pPr>
            <a:r>
              <a:rPr lang="en-IN" dirty="0">
                <a:solidFill>
                  <a:schemeClr val="accent6"/>
                </a:solidFill>
              </a:rPr>
              <a:t>ContactService.java</a:t>
            </a:r>
          </a:p>
          <a:p>
            <a:pPr marL="285750" indent="-285750">
              <a:buFont typeface="Wingdings" panose="05000000000000000000" pitchFamily="2" charset="2"/>
              <a:buChar char="q"/>
            </a:pPr>
            <a:r>
              <a:rPr lang="en-IN" dirty="0">
                <a:solidFill>
                  <a:schemeClr val="accent6"/>
                </a:solidFill>
              </a:rPr>
              <a:t>EmployeeScheduleService.java</a:t>
            </a:r>
          </a:p>
          <a:p>
            <a:pPr marL="285750" indent="-285750">
              <a:buFont typeface="Wingdings" panose="05000000000000000000" pitchFamily="2" charset="2"/>
              <a:buChar char="q"/>
            </a:pPr>
            <a:r>
              <a:rPr lang="en-IN" dirty="0">
                <a:solidFill>
                  <a:schemeClr val="accent6"/>
                </a:solidFill>
              </a:rPr>
              <a:t>EmployeeTaskService.java</a:t>
            </a:r>
          </a:p>
          <a:p>
            <a:pPr marL="285750" indent="-285750">
              <a:buFont typeface="Wingdings" panose="05000000000000000000" pitchFamily="2" charset="2"/>
              <a:buChar char="q"/>
            </a:pPr>
            <a:r>
              <a:rPr lang="en-IN" dirty="0">
                <a:solidFill>
                  <a:schemeClr val="accent6"/>
                </a:solidFill>
              </a:rPr>
              <a:t>JwtService.java</a:t>
            </a:r>
          </a:p>
          <a:p>
            <a:pPr marL="285750" indent="-285750">
              <a:buFont typeface="Wingdings" panose="05000000000000000000" pitchFamily="2" charset="2"/>
              <a:buChar char="q"/>
            </a:pPr>
            <a:r>
              <a:rPr lang="en-IN" dirty="0">
                <a:solidFill>
                  <a:schemeClr val="accent6"/>
                </a:solidFill>
              </a:rPr>
              <a:t>ProjectService.java</a:t>
            </a:r>
          </a:p>
          <a:p>
            <a:pPr marL="285750" indent="-285750">
              <a:buFont typeface="Wingdings" panose="05000000000000000000" pitchFamily="2" charset="2"/>
              <a:buChar char="q"/>
            </a:pPr>
            <a:r>
              <a:rPr lang="en-IN" dirty="0">
                <a:solidFill>
                  <a:schemeClr val="accent6"/>
                </a:solidFill>
              </a:rPr>
              <a:t>TeamLeadScheduleService.java</a:t>
            </a:r>
          </a:p>
          <a:p>
            <a:pPr marL="285750" indent="-285750">
              <a:buFont typeface="Wingdings" panose="05000000000000000000" pitchFamily="2" charset="2"/>
              <a:buChar char="q"/>
            </a:pPr>
            <a:r>
              <a:rPr lang="en-IN" dirty="0">
                <a:solidFill>
                  <a:schemeClr val="accent6"/>
                </a:solidFill>
              </a:rPr>
              <a:t>TeamService.java</a:t>
            </a:r>
          </a:p>
          <a:p>
            <a:pPr marL="285750" indent="-285750">
              <a:buFont typeface="Wingdings" panose="05000000000000000000" pitchFamily="2" charset="2"/>
              <a:buChar char="q"/>
            </a:pPr>
            <a:r>
              <a:rPr lang="en-IN" dirty="0">
                <a:solidFill>
                  <a:schemeClr val="accent6"/>
                </a:solidFill>
              </a:rPr>
              <a:t>UserService.java</a:t>
            </a:r>
          </a:p>
        </p:txBody>
      </p:sp>
    </p:spTree>
    <p:extLst>
      <p:ext uri="{BB962C8B-B14F-4D97-AF65-F5344CB8AC3E}">
        <p14:creationId xmlns:p14="http://schemas.microsoft.com/office/powerpoint/2010/main" val="12674461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1072-4A77-DB4D-DF41-58EADB7DA94E}"/>
              </a:ext>
            </a:extLst>
          </p:cNvPr>
          <p:cNvSpPr>
            <a:spLocks noGrp="1"/>
          </p:cNvSpPr>
          <p:nvPr>
            <p:ph type="title" idx="4294967295"/>
          </p:nvPr>
        </p:nvSpPr>
        <p:spPr>
          <a:xfrm>
            <a:off x="0" y="307975"/>
            <a:ext cx="6583363" cy="508000"/>
          </a:xfrm>
        </p:spPr>
        <p:txBody>
          <a:bodyPr/>
          <a:lstStyle/>
          <a:p>
            <a:r>
              <a:rPr lang="en-US" dirty="0"/>
              <a:t>SAMPLE CODE:</a:t>
            </a:r>
          </a:p>
        </p:txBody>
      </p:sp>
      <p:pic>
        <p:nvPicPr>
          <p:cNvPr id="10" name="Content Placeholder 9">
            <a:extLst>
              <a:ext uri="{FF2B5EF4-FFF2-40B4-BE49-F238E27FC236}">
                <a16:creationId xmlns:a16="http://schemas.microsoft.com/office/drawing/2014/main" id="{58F5244D-42D6-4936-9D28-FABDF3C1DDB9}"/>
              </a:ext>
            </a:extLst>
          </p:cNvPr>
          <p:cNvPicPr>
            <a:picLocks noGrp="1" noChangeAspect="1"/>
          </p:cNvPicPr>
          <p:nvPr>
            <p:ph idx="4294967295"/>
          </p:nvPr>
        </p:nvPicPr>
        <p:blipFill>
          <a:blip r:embed="rId3"/>
          <a:stretch>
            <a:fillRect/>
          </a:stretch>
        </p:blipFill>
        <p:spPr>
          <a:xfrm>
            <a:off x="2796987" y="1278312"/>
            <a:ext cx="6221507" cy="5097997"/>
          </a:xfrm>
        </p:spPr>
      </p:pic>
    </p:spTree>
    <p:extLst>
      <p:ext uri="{BB962C8B-B14F-4D97-AF65-F5344CB8AC3E}">
        <p14:creationId xmlns:p14="http://schemas.microsoft.com/office/powerpoint/2010/main" val="4722304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8954-9BCB-7FD9-A210-38DC54382D45}"/>
              </a:ext>
            </a:extLst>
          </p:cNvPr>
          <p:cNvSpPr>
            <a:spLocks noGrp="1"/>
          </p:cNvSpPr>
          <p:nvPr>
            <p:ph type="title" idx="4294967295"/>
          </p:nvPr>
        </p:nvSpPr>
        <p:spPr>
          <a:xfrm>
            <a:off x="279920" y="767557"/>
            <a:ext cx="4310742" cy="1023922"/>
          </a:xfrm>
        </p:spPr>
        <p:txBody>
          <a:bodyPr/>
          <a:lstStyle/>
          <a:p>
            <a:r>
              <a:rPr lang="en-US" dirty="0"/>
              <a:t>SECRUITY</a:t>
            </a:r>
          </a:p>
        </p:txBody>
      </p:sp>
      <p:sp>
        <p:nvSpPr>
          <p:cNvPr id="3" name="Content Placeholder 2">
            <a:extLst>
              <a:ext uri="{FF2B5EF4-FFF2-40B4-BE49-F238E27FC236}">
                <a16:creationId xmlns:a16="http://schemas.microsoft.com/office/drawing/2014/main" id="{75111C33-898C-4414-4665-5136EB6FC126}"/>
              </a:ext>
            </a:extLst>
          </p:cNvPr>
          <p:cNvSpPr>
            <a:spLocks noGrp="1"/>
          </p:cNvSpPr>
          <p:nvPr>
            <p:ph sz="half" idx="4294967295"/>
          </p:nvPr>
        </p:nvSpPr>
        <p:spPr>
          <a:xfrm>
            <a:off x="1378918" y="1819912"/>
            <a:ext cx="8839200" cy="2636838"/>
          </a:xfrm>
        </p:spPr>
        <p:txBody>
          <a:bodyPr>
            <a:normAutofit fontScale="85000" lnSpcReduction="20000"/>
          </a:bodyPr>
          <a:lstStyle/>
          <a:p>
            <a:pPr algn="just"/>
            <a:r>
              <a:rPr lang="en-US" dirty="0"/>
              <a:t>Spring Boot offers robust security features through Spring Security, providing comprehensive solutions for authentication, authorization, and protection against common security vulnerabilities. By integrating Spring Security, developers can easily implement secure login mechanisms, role-based access control, and secure password management. </a:t>
            </a:r>
          </a:p>
          <a:p>
            <a:pPr algn="just"/>
            <a:r>
              <a:rPr lang="en-US" dirty="0"/>
              <a:t>              It also offers protection against threats like CSRF, XSS, and session fixation. The framework's flexibility allows for the customization of security configurations, such as defining URL-based security rules, customizing login pages, and incorporating method-level security.</a:t>
            </a:r>
            <a:endParaRPr lang="en-IN" dirty="0"/>
          </a:p>
        </p:txBody>
      </p:sp>
    </p:spTree>
    <p:extLst>
      <p:ext uri="{BB962C8B-B14F-4D97-AF65-F5344CB8AC3E}">
        <p14:creationId xmlns:p14="http://schemas.microsoft.com/office/powerpoint/2010/main" val="34565473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1072-4A77-DB4D-DF41-58EADB7DA94E}"/>
              </a:ext>
            </a:extLst>
          </p:cNvPr>
          <p:cNvSpPr>
            <a:spLocks noGrp="1"/>
          </p:cNvSpPr>
          <p:nvPr>
            <p:ph type="title" idx="4294967295"/>
          </p:nvPr>
        </p:nvSpPr>
        <p:spPr>
          <a:xfrm>
            <a:off x="0" y="307975"/>
            <a:ext cx="6583363" cy="508000"/>
          </a:xfrm>
        </p:spPr>
        <p:txBody>
          <a:bodyPr/>
          <a:lstStyle/>
          <a:p>
            <a:r>
              <a:rPr lang="en-US" dirty="0"/>
              <a:t>SAMPLE CODE:</a:t>
            </a:r>
          </a:p>
        </p:txBody>
      </p:sp>
      <p:pic>
        <p:nvPicPr>
          <p:cNvPr id="10" name="Content Placeholder 9">
            <a:extLst>
              <a:ext uri="{FF2B5EF4-FFF2-40B4-BE49-F238E27FC236}">
                <a16:creationId xmlns:a16="http://schemas.microsoft.com/office/drawing/2014/main" id="{58F5244D-42D6-4936-9D28-FABDF3C1DDB9}"/>
              </a:ext>
            </a:extLst>
          </p:cNvPr>
          <p:cNvPicPr>
            <a:picLocks noGrp="1" noChangeAspect="1"/>
          </p:cNvPicPr>
          <p:nvPr>
            <p:ph idx="4294967295"/>
          </p:nvPr>
        </p:nvPicPr>
        <p:blipFill>
          <a:blip r:embed="rId3"/>
          <a:srcRect/>
          <a:stretch/>
        </p:blipFill>
        <p:spPr>
          <a:xfrm>
            <a:off x="4040156" y="1198530"/>
            <a:ext cx="6131034" cy="5211601"/>
          </a:xfrm>
        </p:spPr>
      </p:pic>
    </p:spTree>
    <p:extLst>
      <p:ext uri="{BB962C8B-B14F-4D97-AF65-F5344CB8AC3E}">
        <p14:creationId xmlns:p14="http://schemas.microsoft.com/office/powerpoint/2010/main" val="22698977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p:txBody>
          <a:bodyPr/>
          <a:lstStyle/>
          <a:p>
            <a:r>
              <a:rPr lang="en-US" dirty="0"/>
              <a:t>OUTPUTS</a:t>
            </a:r>
          </a:p>
        </p:txBody>
      </p:sp>
      <p:sp>
        <p:nvSpPr>
          <p:cNvPr id="5" name="Text Placeholder 4">
            <a:extLst>
              <a:ext uri="{FF2B5EF4-FFF2-40B4-BE49-F238E27FC236}">
                <a16:creationId xmlns:a16="http://schemas.microsoft.com/office/drawing/2014/main" id="{7B9D02FC-1940-72AB-8671-0839E2CF024F}"/>
              </a:ext>
            </a:extLst>
          </p:cNvPr>
          <p:cNvSpPr>
            <a:spLocks noGrp="1"/>
          </p:cNvSpPr>
          <p:nvPr>
            <p:ph type="body" sz="quarter" idx="15"/>
          </p:nvPr>
        </p:nvSpPr>
        <p:spPr/>
        <p:txBody>
          <a:bodyPr/>
          <a:lstStyle/>
          <a:p>
            <a:r>
              <a:rPr lang="en-US" dirty="0"/>
              <a:t>“</a:t>
            </a:r>
          </a:p>
        </p:txBody>
      </p:sp>
      <p:sp>
        <p:nvSpPr>
          <p:cNvPr id="6" name="Content Placeholder 5">
            <a:extLst>
              <a:ext uri="{FF2B5EF4-FFF2-40B4-BE49-F238E27FC236}">
                <a16:creationId xmlns:a16="http://schemas.microsoft.com/office/drawing/2014/main" id="{6AB13DEF-ED86-6E5A-5AD2-C9B364E4A295}"/>
              </a:ext>
            </a:extLst>
          </p:cNvPr>
          <p:cNvSpPr>
            <a:spLocks noGrp="1"/>
          </p:cNvSpPr>
          <p:nvPr>
            <p:ph idx="1"/>
          </p:nvPr>
        </p:nvSpPr>
        <p:spPr/>
        <p:txBody>
          <a:bodyPr/>
          <a:lstStyle/>
          <a:p>
            <a:r>
              <a:rPr lang="en-US" altLang="zh-CN" dirty="0"/>
              <a:t>Work Force ……. </a:t>
            </a:r>
          </a:p>
          <a:p>
            <a:endParaRPr lang="en-US" dirty="0"/>
          </a:p>
        </p:txBody>
      </p:sp>
      <p:sp>
        <p:nvSpPr>
          <p:cNvPr id="4" name="Text Placeholder 3">
            <a:extLst>
              <a:ext uri="{FF2B5EF4-FFF2-40B4-BE49-F238E27FC236}">
                <a16:creationId xmlns:a16="http://schemas.microsoft.com/office/drawing/2014/main" id="{F286FC47-3017-DA16-F8BF-CBFF553CB9F5}"/>
              </a:ext>
            </a:extLst>
          </p:cNvPr>
          <p:cNvSpPr>
            <a:spLocks noGrp="1"/>
          </p:cNvSpPr>
          <p:nvPr>
            <p:ph type="body" sz="quarter" idx="14"/>
          </p:nvPr>
        </p:nvSpPr>
        <p:spPr/>
        <p:txBody>
          <a:bodyPr/>
          <a:lstStyle/>
          <a:p>
            <a:r>
              <a:rPr lang="en-US" dirty="0"/>
              <a:t>”</a:t>
            </a:r>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29</a:t>
            </a:fld>
            <a:endParaRPr lang="en-US" dirty="0"/>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dirty="0"/>
              <a:t>Presentation title</a:t>
            </a:r>
          </a:p>
        </p:txBody>
      </p:sp>
      <p:sp>
        <p:nvSpPr>
          <p:cNvPr id="3" name="Date Placeholder 2">
            <a:extLst>
              <a:ext uri="{FF2B5EF4-FFF2-40B4-BE49-F238E27FC236}">
                <a16:creationId xmlns:a16="http://schemas.microsoft.com/office/drawing/2014/main" id="{F0A0E4D9-A114-4773-6B3B-37FA10EAB08F}"/>
              </a:ext>
            </a:extLst>
          </p:cNvPr>
          <p:cNvSpPr>
            <a:spLocks noGrp="1"/>
          </p:cNvSpPr>
          <p:nvPr>
            <p:ph type="dt" sz="half" idx="16"/>
          </p:nvPr>
        </p:nvSpPr>
        <p:spPr>
          <a:xfrm>
            <a:off x="10629145" y="6400904"/>
            <a:ext cx="640080" cy="246888"/>
          </a:xfrm>
        </p:spPr>
        <p:txBody>
          <a:bodyPr/>
          <a:lstStyle/>
          <a:p>
            <a:r>
              <a:rPr lang="en-US" dirty="0"/>
              <a:t>20XX</a:t>
            </a:r>
          </a:p>
        </p:txBody>
      </p:sp>
    </p:spTree>
    <p:extLst>
      <p:ext uri="{BB962C8B-B14F-4D97-AF65-F5344CB8AC3E}">
        <p14:creationId xmlns:p14="http://schemas.microsoft.com/office/powerpoint/2010/main" val="613288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699606" y="903286"/>
            <a:ext cx="5038344" cy="988268"/>
          </a:xfrm>
        </p:spPr>
        <p:txBody>
          <a:bodyPr/>
          <a:lstStyle/>
          <a:p>
            <a:r>
              <a:rPr lang="en-US" dirty="0"/>
              <a:t>Introduction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085088" y="1799037"/>
            <a:ext cx="5010912" cy="3732186"/>
          </a:xfrm>
        </p:spPr>
        <p:txBody>
          <a:bodyPr/>
          <a:lstStyle/>
          <a:p>
            <a:r>
              <a:rPr lang="en-IN" sz="1800" dirty="0">
                <a:effectLst/>
                <a:latin typeface="Times New Roman" panose="02020603050405020304" pitchFamily="18" charset="0"/>
                <a:ea typeface="Times New Roman" panose="02020603050405020304" pitchFamily="18" charset="0"/>
              </a:rPr>
              <a:t>A Staff Scheduling Application built using Spring Boot is a powerful and comprehensive solution designed to address the complexities of managing and optimizing staff schedules in various industries, including retail, healthcare, and hospitality. In today's fast-paced and dynamic work environments, efficient scheduling is crucial for ensuring that the right number of staff with the appropriate skills are available at the right times. This application allows administrators and managers to create, manage, and optimize staff schedules with ease. </a:t>
            </a:r>
            <a:endParaRPr lang="en-US"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3</a:t>
            </a:fld>
            <a:endParaRPr lang="en-US" dirty="0"/>
          </a:p>
        </p:txBody>
      </p:sp>
      <p:pic>
        <p:nvPicPr>
          <p:cNvPr id="6" name="Picture Placeholder 5">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rotWithShape="1">
          <a:blip r:embed="rId2"/>
          <a:srcRect l="12114" r="12114"/>
          <a:stretch/>
        </p:blipFill>
        <p:spPr>
          <a:xfrm>
            <a:off x="8296656" y="0"/>
            <a:ext cx="3895344" cy="6858000"/>
          </a:xfrm>
        </p:spPr>
      </p:pic>
    </p:spTree>
    <p:extLst>
      <p:ext uri="{BB962C8B-B14F-4D97-AF65-F5344CB8AC3E}">
        <p14:creationId xmlns:p14="http://schemas.microsoft.com/office/powerpoint/2010/main" val="37800028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FB72A0A-F21D-4B83-B66E-637A5B7DF995}"/>
              </a:ext>
            </a:extLst>
          </p:cNvPr>
          <p:cNvSpPr>
            <a:spLocks noGrp="1"/>
          </p:cNvSpPr>
          <p:nvPr>
            <p:ph type="sldNum" sz="quarter" idx="12"/>
          </p:nvPr>
        </p:nvSpPr>
        <p:spPr/>
        <p:txBody>
          <a:bodyPr/>
          <a:lstStyle/>
          <a:p>
            <a:fld id="{8D0AFDD5-844D-364D-8AEC-50CF4D36D55D}" type="slidenum">
              <a:rPr lang="en-US" noProof="0" smtClean="0"/>
              <a:t>30</a:t>
            </a:fld>
            <a:endParaRPr lang="en-US" noProof="0"/>
          </a:p>
        </p:txBody>
      </p:sp>
      <p:sp>
        <p:nvSpPr>
          <p:cNvPr id="3" name="Footer Placeholder 2">
            <a:extLst>
              <a:ext uri="{FF2B5EF4-FFF2-40B4-BE49-F238E27FC236}">
                <a16:creationId xmlns:a16="http://schemas.microsoft.com/office/drawing/2014/main" id="{643EC184-2530-4EF0-B46F-5E3CCAF5516B}"/>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8945398D-3ADF-4576-8423-FF9157416F26}"/>
              </a:ext>
            </a:extLst>
          </p:cNvPr>
          <p:cNvSpPr>
            <a:spLocks noGrp="1"/>
          </p:cNvSpPr>
          <p:nvPr>
            <p:ph type="dt" sz="half" idx="10"/>
          </p:nvPr>
        </p:nvSpPr>
        <p:spPr/>
        <p:txBody>
          <a:bodyPr/>
          <a:lstStyle/>
          <a:p>
            <a:r>
              <a:rPr lang="en-US" noProof="0"/>
              <a:t>20XX</a:t>
            </a:r>
          </a:p>
        </p:txBody>
      </p:sp>
      <p:pic>
        <p:nvPicPr>
          <p:cNvPr id="6" name="Picture 5">
            <a:extLst>
              <a:ext uri="{FF2B5EF4-FFF2-40B4-BE49-F238E27FC236}">
                <a16:creationId xmlns:a16="http://schemas.microsoft.com/office/drawing/2014/main" id="{6C3098C3-5E4C-43D4-A65D-7EEA9A03A52F}"/>
              </a:ext>
            </a:extLst>
          </p:cNvPr>
          <p:cNvPicPr>
            <a:picLocks noChangeAspect="1"/>
          </p:cNvPicPr>
          <p:nvPr/>
        </p:nvPicPr>
        <p:blipFill>
          <a:blip r:embed="rId2"/>
          <a:stretch>
            <a:fillRect/>
          </a:stretch>
        </p:blipFill>
        <p:spPr>
          <a:xfrm>
            <a:off x="583764" y="371573"/>
            <a:ext cx="4498303" cy="2452310"/>
          </a:xfrm>
          <a:prstGeom prst="rect">
            <a:avLst/>
          </a:prstGeom>
        </p:spPr>
      </p:pic>
      <p:pic>
        <p:nvPicPr>
          <p:cNvPr id="8" name="Picture 7">
            <a:extLst>
              <a:ext uri="{FF2B5EF4-FFF2-40B4-BE49-F238E27FC236}">
                <a16:creationId xmlns:a16="http://schemas.microsoft.com/office/drawing/2014/main" id="{22500F4F-28E5-40FC-A3AE-63EEE3F59D44}"/>
              </a:ext>
            </a:extLst>
          </p:cNvPr>
          <p:cNvPicPr>
            <a:picLocks noChangeAspect="1"/>
          </p:cNvPicPr>
          <p:nvPr/>
        </p:nvPicPr>
        <p:blipFill>
          <a:blip r:embed="rId3"/>
          <a:srcRect/>
          <a:stretch/>
        </p:blipFill>
        <p:spPr>
          <a:xfrm>
            <a:off x="5544214" y="226882"/>
            <a:ext cx="5759879" cy="2580327"/>
          </a:xfrm>
          <a:prstGeom prst="rect">
            <a:avLst/>
          </a:prstGeom>
        </p:spPr>
      </p:pic>
      <p:pic>
        <p:nvPicPr>
          <p:cNvPr id="10" name="Picture 9">
            <a:extLst>
              <a:ext uri="{FF2B5EF4-FFF2-40B4-BE49-F238E27FC236}">
                <a16:creationId xmlns:a16="http://schemas.microsoft.com/office/drawing/2014/main" id="{6C28C611-7CF9-4364-B1EF-814AD010A896}"/>
              </a:ext>
            </a:extLst>
          </p:cNvPr>
          <p:cNvPicPr>
            <a:picLocks noChangeAspect="1"/>
          </p:cNvPicPr>
          <p:nvPr/>
        </p:nvPicPr>
        <p:blipFill>
          <a:blip r:embed="rId4"/>
          <a:stretch>
            <a:fillRect/>
          </a:stretch>
        </p:blipFill>
        <p:spPr>
          <a:xfrm>
            <a:off x="583764" y="3429000"/>
            <a:ext cx="4678701" cy="2298140"/>
          </a:xfrm>
          <a:prstGeom prst="rect">
            <a:avLst/>
          </a:prstGeom>
        </p:spPr>
      </p:pic>
      <p:pic>
        <p:nvPicPr>
          <p:cNvPr id="12" name="Picture 11">
            <a:extLst>
              <a:ext uri="{FF2B5EF4-FFF2-40B4-BE49-F238E27FC236}">
                <a16:creationId xmlns:a16="http://schemas.microsoft.com/office/drawing/2014/main" id="{9A39DD00-AC12-4186-89A9-D57AF91A795D}"/>
              </a:ext>
            </a:extLst>
          </p:cNvPr>
          <p:cNvPicPr>
            <a:picLocks noChangeAspect="1"/>
          </p:cNvPicPr>
          <p:nvPr/>
        </p:nvPicPr>
        <p:blipFill>
          <a:blip r:embed="rId5"/>
          <a:stretch>
            <a:fillRect/>
          </a:stretch>
        </p:blipFill>
        <p:spPr>
          <a:xfrm>
            <a:off x="5987305" y="3363339"/>
            <a:ext cx="4873696" cy="2363801"/>
          </a:xfrm>
          <a:prstGeom prst="rect">
            <a:avLst/>
          </a:prstGeom>
        </p:spPr>
      </p:pic>
    </p:spTree>
    <p:extLst>
      <p:ext uri="{BB962C8B-B14F-4D97-AF65-F5344CB8AC3E}">
        <p14:creationId xmlns:p14="http://schemas.microsoft.com/office/powerpoint/2010/main" val="36515299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1072-4A77-DB4D-DF41-58EADB7DA94E}"/>
              </a:ext>
            </a:extLst>
          </p:cNvPr>
          <p:cNvSpPr>
            <a:spLocks noGrp="1"/>
          </p:cNvSpPr>
          <p:nvPr>
            <p:ph type="title" idx="4294967295"/>
          </p:nvPr>
        </p:nvSpPr>
        <p:spPr>
          <a:xfrm>
            <a:off x="0" y="307975"/>
            <a:ext cx="6583363" cy="508000"/>
          </a:xfrm>
        </p:spPr>
        <p:txBody>
          <a:bodyPr/>
          <a:lstStyle/>
          <a:p>
            <a:r>
              <a:rPr lang="en-US" dirty="0"/>
              <a:t>OUTPUTS:-</a:t>
            </a:r>
          </a:p>
        </p:txBody>
      </p:sp>
      <p:pic>
        <p:nvPicPr>
          <p:cNvPr id="10" name="Content Placeholder 9">
            <a:extLst>
              <a:ext uri="{FF2B5EF4-FFF2-40B4-BE49-F238E27FC236}">
                <a16:creationId xmlns:a16="http://schemas.microsoft.com/office/drawing/2014/main" id="{58F5244D-42D6-4936-9D28-FABDF3C1DDB9}"/>
              </a:ext>
            </a:extLst>
          </p:cNvPr>
          <p:cNvPicPr>
            <a:picLocks noGrp="1" noChangeAspect="1"/>
          </p:cNvPicPr>
          <p:nvPr>
            <p:ph idx="4294967295"/>
          </p:nvPr>
        </p:nvPicPr>
        <p:blipFill>
          <a:blip r:embed="rId3"/>
          <a:srcRect/>
          <a:stretch/>
        </p:blipFill>
        <p:spPr>
          <a:xfrm>
            <a:off x="5728447" y="895014"/>
            <a:ext cx="3122613" cy="3136900"/>
          </a:xfrm>
        </p:spPr>
      </p:pic>
      <p:pic>
        <p:nvPicPr>
          <p:cNvPr id="5" name="Picture 4">
            <a:extLst>
              <a:ext uri="{FF2B5EF4-FFF2-40B4-BE49-F238E27FC236}">
                <a16:creationId xmlns:a16="http://schemas.microsoft.com/office/drawing/2014/main" id="{5EB5AD6E-9459-4A9B-9963-8A10FA753A12}"/>
              </a:ext>
            </a:extLst>
          </p:cNvPr>
          <p:cNvPicPr>
            <a:picLocks noChangeAspect="1"/>
          </p:cNvPicPr>
          <p:nvPr/>
        </p:nvPicPr>
        <p:blipFill>
          <a:blip r:embed="rId4"/>
          <a:stretch>
            <a:fillRect/>
          </a:stretch>
        </p:blipFill>
        <p:spPr>
          <a:xfrm>
            <a:off x="5751421" y="4031914"/>
            <a:ext cx="3099639" cy="2439849"/>
          </a:xfrm>
          <a:prstGeom prst="rect">
            <a:avLst/>
          </a:prstGeom>
        </p:spPr>
      </p:pic>
    </p:spTree>
    <p:extLst>
      <p:ext uri="{BB962C8B-B14F-4D97-AF65-F5344CB8AC3E}">
        <p14:creationId xmlns:p14="http://schemas.microsoft.com/office/powerpoint/2010/main" val="18133380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1072-4A77-DB4D-DF41-58EADB7DA94E}"/>
              </a:ext>
            </a:extLst>
          </p:cNvPr>
          <p:cNvSpPr>
            <a:spLocks noGrp="1"/>
          </p:cNvSpPr>
          <p:nvPr>
            <p:ph type="title" idx="4294967295"/>
          </p:nvPr>
        </p:nvSpPr>
        <p:spPr>
          <a:xfrm>
            <a:off x="0" y="307975"/>
            <a:ext cx="6583363" cy="508000"/>
          </a:xfrm>
        </p:spPr>
        <p:txBody>
          <a:bodyPr/>
          <a:lstStyle/>
          <a:p>
            <a:r>
              <a:rPr lang="en-US" dirty="0"/>
              <a:t>OUTPUTS:-</a:t>
            </a:r>
          </a:p>
        </p:txBody>
      </p:sp>
      <p:pic>
        <p:nvPicPr>
          <p:cNvPr id="6" name="Picture 5">
            <a:extLst>
              <a:ext uri="{FF2B5EF4-FFF2-40B4-BE49-F238E27FC236}">
                <a16:creationId xmlns:a16="http://schemas.microsoft.com/office/drawing/2014/main" id="{FE044A14-F661-4BB6-914B-F8E3D764290D}"/>
              </a:ext>
            </a:extLst>
          </p:cNvPr>
          <p:cNvPicPr>
            <a:picLocks noChangeAspect="1"/>
          </p:cNvPicPr>
          <p:nvPr/>
        </p:nvPicPr>
        <p:blipFill>
          <a:blip r:embed="rId3"/>
          <a:stretch>
            <a:fillRect/>
          </a:stretch>
        </p:blipFill>
        <p:spPr>
          <a:xfrm>
            <a:off x="5320174" y="1114102"/>
            <a:ext cx="4975083" cy="2439849"/>
          </a:xfrm>
          <a:prstGeom prst="rect">
            <a:avLst/>
          </a:prstGeom>
        </p:spPr>
      </p:pic>
      <p:pic>
        <p:nvPicPr>
          <p:cNvPr id="11" name="Picture 10">
            <a:extLst>
              <a:ext uri="{FF2B5EF4-FFF2-40B4-BE49-F238E27FC236}">
                <a16:creationId xmlns:a16="http://schemas.microsoft.com/office/drawing/2014/main" id="{1E760ECF-C5B3-45D0-881E-AA9307B0B3D4}"/>
              </a:ext>
            </a:extLst>
          </p:cNvPr>
          <p:cNvPicPr>
            <a:picLocks noChangeAspect="1"/>
          </p:cNvPicPr>
          <p:nvPr/>
        </p:nvPicPr>
        <p:blipFill>
          <a:blip r:embed="rId4"/>
          <a:stretch>
            <a:fillRect/>
          </a:stretch>
        </p:blipFill>
        <p:spPr>
          <a:xfrm>
            <a:off x="5320175" y="3751175"/>
            <a:ext cx="4975083" cy="2433282"/>
          </a:xfrm>
          <a:prstGeom prst="rect">
            <a:avLst/>
          </a:prstGeom>
        </p:spPr>
      </p:pic>
    </p:spTree>
    <p:extLst>
      <p:ext uri="{BB962C8B-B14F-4D97-AF65-F5344CB8AC3E}">
        <p14:creationId xmlns:p14="http://schemas.microsoft.com/office/powerpoint/2010/main" val="39720589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FB72A0A-F21D-4B83-B66E-637A5B7DF995}"/>
              </a:ext>
            </a:extLst>
          </p:cNvPr>
          <p:cNvSpPr>
            <a:spLocks noGrp="1"/>
          </p:cNvSpPr>
          <p:nvPr>
            <p:ph type="sldNum" sz="quarter" idx="12"/>
          </p:nvPr>
        </p:nvSpPr>
        <p:spPr/>
        <p:txBody>
          <a:bodyPr/>
          <a:lstStyle/>
          <a:p>
            <a:fld id="{8D0AFDD5-844D-364D-8AEC-50CF4D36D55D}" type="slidenum">
              <a:rPr lang="en-US" noProof="0" smtClean="0"/>
              <a:t>33</a:t>
            </a:fld>
            <a:endParaRPr lang="en-US" noProof="0"/>
          </a:p>
        </p:txBody>
      </p:sp>
      <p:sp>
        <p:nvSpPr>
          <p:cNvPr id="3" name="Footer Placeholder 2">
            <a:extLst>
              <a:ext uri="{FF2B5EF4-FFF2-40B4-BE49-F238E27FC236}">
                <a16:creationId xmlns:a16="http://schemas.microsoft.com/office/drawing/2014/main" id="{643EC184-2530-4EF0-B46F-5E3CCAF5516B}"/>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8945398D-3ADF-4576-8423-FF9157416F26}"/>
              </a:ext>
            </a:extLst>
          </p:cNvPr>
          <p:cNvSpPr>
            <a:spLocks noGrp="1"/>
          </p:cNvSpPr>
          <p:nvPr>
            <p:ph type="dt" sz="half" idx="10"/>
          </p:nvPr>
        </p:nvSpPr>
        <p:spPr/>
        <p:txBody>
          <a:bodyPr/>
          <a:lstStyle/>
          <a:p>
            <a:r>
              <a:rPr lang="en-US" noProof="0"/>
              <a:t>20XX</a:t>
            </a:r>
          </a:p>
        </p:txBody>
      </p:sp>
      <p:sp>
        <p:nvSpPr>
          <p:cNvPr id="5" name="TextBox 4">
            <a:extLst>
              <a:ext uri="{FF2B5EF4-FFF2-40B4-BE49-F238E27FC236}">
                <a16:creationId xmlns:a16="http://schemas.microsoft.com/office/drawing/2014/main" id="{1BB4F28F-036B-4548-954B-F17CA85C30AE}"/>
              </a:ext>
            </a:extLst>
          </p:cNvPr>
          <p:cNvSpPr txBox="1"/>
          <p:nvPr/>
        </p:nvSpPr>
        <p:spPr>
          <a:xfrm>
            <a:off x="1021080" y="376518"/>
            <a:ext cx="10328238" cy="369332"/>
          </a:xfrm>
          <a:prstGeom prst="rect">
            <a:avLst/>
          </a:prstGeom>
          <a:noFill/>
        </p:spPr>
        <p:txBody>
          <a:bodyPr wrap="square" rtlCol="0">
            <a:spAutoFit/>
          </a:bodyPr>
          <a:lstStyle/>
          <a:p>
            <a:endParaRPr lang="en-IN" dirty="0"/>
          </a:p>
        </p:txBody>
      </p:sp>
      <p:sp>
        <p:nvSpPr>
          <p:cNvPr id="9" name="Rectangle 2">
            <a:extLst>
              <a:ext uri="{FF2B5EF4-FFF2-40B4-BE49-F238E27FC236}">
                <a16:creationId xmlns:a16="http://schemas.microsoft.com/office/drawing/2014/main" id="{17F904AD-3740-4F01-B5D3-C0BB40147F96}"/>
              </a:ext>
            </a:extLst>
          </p:cNvPr>
          <p:cNvSpPr>
            <a:spLocks noChangeArrowheads="1"/>
          </p:cNvSpPr>
          <p:nvPr/>
        </p:nvSpPr>
        <p:spPr bwMode="auto">
          <a:xfrm>
            <a:off x="2384612" y="1372774"/>
            <a:ext cx="8462683"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Univers Condensed Light (Body)"/>
              </a:rPr>
              <a:t>The</a:t>
            </a:r>
            <a:r>
              <a:rPr lang="en-US" altLang="en-US" sz="2000" dirty="0">
                <a:latin typeface="Arial" panose="020B0604020202020204" pitchFamily="34" charset="0"/>
              </a:rPr>
              <a:t> </a:t>
            </a:r>
            <a:r>
              <a:rPr kumimoji="0" lang="en-US" altLang="en-US" sz="2000" b="0" i="0" u="none" strike="noStrike" cap="none" normalizeH="0" baseline="0" dirty="0">
                <a:ln>
                  <a:noFill/>
                </a:ln>
                <a:solidFill>
                  <a:schemeClr val="tx1"/>
                </a:solidFill>
                <a:effectLst/>
                <a:latin typeface="Univers Condensed Light (Body)"/>
              </a:rPr>
              <a:t>Dashboard</a:t>
            </a:r>
            <a:r>
              <a:rPr kumimoji="0" lang="en-US" altLang="en-US" sz="2000" b="0" i="0" u="none" strike="noStrike" cap="none" normalizeH="0" baseline="0" dirty="0">
                <a:ln>
                  <a:noFill/>
                </a:ln>
                <a:solidFill>
                  <a:schemeClr val="tx1"/>
                </a:solidFill>
                <a:effectLst/>
              </a:rPr>
              <a:t> component is a powerful tool that centralizes key project and team metrics, provides real-time data visualization, and supports enhanced decision-making. Its user-friendly interface and customizable design make it an indispensable asset for effective product management and improved team productivity. </a:t>
            </a:r>
          </a:p>
          <a:p>
            <a:pPr eaLnBrk="0" fontAlgn="base" hangingPunct="0">
              <a:spcBef>
                <a:spcPct val="0"/>
              </a:spcBef>
              <a:spcAft>
                <a:spcPct val="0"/>
              </a:spcAft>
            </a:pPr>
            <a:r>
              <a:rPr lang="en-US" sz="2000" dirty="0"/>
              <a:t>In conclusion, the Staff Scheduling Application effectively streamlines workforce management by combining React, Spring Boot, and MySQL to deliver a robust, user-friendly platform. It simplifies scheduling tasks for administrators and provides employees with intuitive tools for managing their shifts and time-off requests. The system’s real-time notifications, comprehensive reporting, and scalable architecture ensure that it meets the evolving needs of both staff and management, fostering improved efficiency and communication within the organization.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0" b="0" i="0" u="none" strike="noStrike" cap="none" normalizeH="0" baseline="0" dirty="0">
              <a:ln>
                <a:noFill/>
              </a:ln>
              <a:solidFill>
                <a:schemeClr val="tx1"/>
              </a:solidFill>
              <a:effectLst/>
              <a:latin typeface="Arial" panose="020B0604020202020204" pitchFamily="34" charset="0"/>
            </a:endParaRPr>
          </a:p>
        </p:txBody>
      </p:sp>
      <p:sp>
        <p:nvSpPr>
          <p:cNvPr id="11" name="TextBox 10">
            <a:extLst>
              <a:ext uri="{FF2B5EF4-FFF2-40B4-BE49-F238E27FC236}">
                <a16:creationId xmlns:a16="http://schemas.microsoft.com/office/drawing/2014/main" id="{E606F5EC-49C9-4311-86D5-221410B17A51}"/>
              </a:ext>
            </a:extLst>
          </p:cNvPr>
          <p:cNvSpPr txBox="1"/>
          <p:nvPr/>
        </p:nvSpPr>
        <p:spPr>
          <a:xfrm>
            <a:off x="2384612" y="663388"/>
            <a:ext cx="4329953" cy="523220"/>
          </a:xfrm>
          <a:prstGeom prst="rect">
            <a:avLst/>
          </a:prstGeom>
          <a:noFill/>
        </p:spPr>
        <p:txBody>
          <a:bodyPr wrap="square" rtlCol="0">
            <a:spAutoFit/>
          </a:bodyPr>
          <a:lstStyle/>
          <a:p>
            <a:r>
              <a:rPr lang="en-IN" sz="2800" b="1" dirty="0"/>
              <a:t>Summery</a:t>
            </a:r>
          </a:p>
        </p:txBody>
      </p:sp>
    </p:spTree>
    <p:extLst>
      <p:ext uri="{BB962C8B-B14F-4D97-AF65-F5344CB8AC3E}">
        <p14:creationId xmlns:p14="http://schemas.microsoft.com/office/powerpoint/2010/main" val="25392859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p:txBody>
          <a:bodyPr/>
          <a:lstStyle/>
          <a:p>
            <a:r>
              <a:rPr lang="en-US" dirty="0"/>
              <a:t>Thank you</a:t>
            </a:r>
          </a:p>
        </p:txBody>
      </p:sp>
      <p:pic>
        <p:nvPicPr>
          <p:cNvPr id="33" name="Picture Placeholder 32">
            <a:extLst>
              <a:ext uri="{FF2B5EF4-FFF2-40B4-BE49-F238E27FC236}">
                <a16:creationId xmlns:a16="http://schemas.microsoft.com/office/drawing/2014/main" id="{1D963291-0332-DAB6-6090-6778FC7899BD}"/>
              </a:ext>
            </a:extLst>
          </p:cNvPr>
          <p:cNvPicPr>
            <a:picLocks noGrp="1" noChangeAspect="1"/>
          </p:cNvPicPr>
          <p:nvPr>
            <p:ph type="pic" sz="quarter" idx="10"/>
          </p:nvPr>
        </p:nvPicPr>
        <p:blipFill rotWithShape="1">
          <a:blip r:embed="rId2"/>
          <a:srcRect t="14513" b="14513"/>
          <a:stretch/>
        </p:blipFill>
        <p:spPr>
          <a:xfrm>
            <a:off x="6443482" y="812292"/>
            <a:ext cx="4636008" cy="4928616"/>
          </a:xfrm>
        </p:spPr>
      </p:pic>
    </p:spTree>
    <p:extLst>
      <p:ext uri="{BB962C8B-B14F-4D97-AF65-F5344CB8AC3E}">
        <p14:creationId xmlns:p14="http://schemas.microsoft.com/office/powerpoint/2010/main" val="2397583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a:xfrm>
            <a:off x="6096000" y="2580939"/>
            <a:ext cx="4959821" cy="1162762"/>
          </a:xfrm>
        </p:spPr>
        <p:txBody>
          <a:bodyPr/>
          <a:lstStyle/>
          <a:p>
            <a:r>
              <a:rPr lang="en-US" dirty="0"/>
              <a:t>Use Cases</a:t>
            </a:r>
          </a:p>
        </p:txBody>
      </p:sp>
      <p:pic>
        <p:nvPicPr>
          <p:cNvPr id="16" name="Picture Placeholder 15">
            <a:extLst>
              <a:ext uri="{FF2B5EF4-FFF2-40B4-BE49-F238E27FC236}">
                <a16:creationId xmlns:a16="http://schemas.microsoft.com/office/drawing/2014/main" id="{1AA3A0A8-F2C4-4E9E-F193-425FD8EA094D}"/>
              </a:ext>
            </a:extLst>
          </p:cNvPr>
          <p:cNvPicPr>
            <a:picLocks noGrp="1" noChangeAspect="1"/>
          </p:cNvPicPr>
          <p:nvPr>
            <p:ph type="pic" sz="quarter" idx="13"/>
          </p:nvPr>
        </p:nvPicPr>
        <p:blipFill rotWithShape="1">
          <a:blip r:embed="rId2"/>
          <a:srcRect l="2483" r="2483"/>
          <a:stretch/>
        </p:blipFill>
        <p:spPr>
          <a:xfrm>
            <a:off x="0" y="0"/>
            <a:ext cx="4351128" cy="6858000"/>
          </a:xfrm>
        </p:spPr>
      </p:pic>
      <p:sp>
        <p:nvSpPr>
          <p:cNvPr id="3" name="Content Placeholder 2">
            <a:extLst>
              <a:ext uri="{FF2B5EF4-FFF2-40B4-BE49-F238E27FC236}">
                <a16:creationId xmlns:a16="http://schemas.microsoft.com/office/drawing/2014/main" id="{6DF6DEAC-4BE3-4097-BF42-5CDE3E027C60}"/>
              </a:ext>
            </a:extLst>
          </p:cNvPr>
          <p:cNvSpPr>
            <a:spLocks noGrp="1"/>
          </p:cNvSpPr>
          <p:nvPr>
            <p:ph idx="1"/>
          </p:nvPr>
        </p:nvSpPr>
        <p:spPr/>
        <p:txBody>
          <a:bodyPr/>
          <a:lstStyle/>
          <a:p>
            <a:r>
              <a:rPr lang="en-IN" dirty="0"/>
              <a:t> </a:t>
            </a:r>
          </a:p>
        </p:txBody>
      </p:sp>
    </p:spTree>
    <p:extLst>
      <p:ext uri="{BB962C8B-B14F-4D97-AF65-F5344CB8AC3E}">
        <p14:creationId xmlns:p14="http://schemas.microsoft.com/office/powerpoint/2010/main" val="375226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EC71A1-71A5-4062-89A6-CC963D6C00A4}"/>
              </a:ext>
            </a:extLst>
          </p:cNvPr>
          <p:cNvSpPr>
            <a:spLocks noGrp="1"/>
          </p:cNvSpPr>
          <p:nvPr>
            <p:ph type="sldNum" sz="quarter" idx="12"/>
          </p:nvPr>
        </p:nvSpPr>
        <p:spPr/>
        <p:txBody>
          <a:bodyPr/>
          <a:lstStyle/>
          <a:p>
            <a:fld id="{8D0AFDD5-844D-364D-8AEC-50CF4D36D55D}" type="slidenum">
              <a:rPr lang="en-US" noProof="0" smtClean="0"/>
              <a:t>5</a:t>
            </a:fld>
            <a:endParaRPr lang="en-US" noProof="0"/>
          </a:p>
        </p:txBody>
      </p:sp>
      <p:sp>
        <p:nvSpPr>
          <p:cNvPr id="3" name="Footer Placeholder 2">
            <a:extLst>
              <a:ext uri="{FF2B5EF4-FFF2-40B4-BE49-F238E27FC236}">
                <a16:creationId xmlns:a16="http://schemas.microsoft.com/office/drawing/2014/main" id="{AD8A6BFD-BC7F-4C8B-BC11-4519DF1FB4C9}"/>
              </a:ext>
            </a:extLst>
          </p:cNvPr>
          <p:cNvSpPr>
            <a:spLocks noGrp="1"/>
          </p:cNvSpPr>
          <p:nvPr>
            <p:ph type="ftr" sz="quarter" idx="11"/>
          </p:nvPr>
        </p:nvSpPr>
        <p:spPr/>
        <p:txBody>
          <a:bodyPr/>
          <a:lstStyle/>
          <a:p>
            <a:r>
              <a:rPr lang="en-US" noProof="0" dirty="0"/>
              <a:t>workforce</a:t>
            </a:r>
          </a:p>
        </p:txBody>
      </p:sp>
      <p:sp>
        <p:nvSpPr>
          <p:cNvPr id="4" name="Date Placeholder 3">
            <a:extLst>
              <a:ext uri="{FF2B5EF4-FFF2-40B4-BE49-F238E27FC236}">
                <a16:creationId xmlns:a16="http://schemas.microsoft.com/office/drawing/2014/main" id="{E6DAD138-331F-4EB9-BF51-EEF4B9077AEF}"/>
              </a:ext>
            </a:extLst>
          </p:cNvPr>
          <p:cNvSpPr>
            <a:spLocks noGrp="1"/>
          </p:cNvSpPr>
          <p:nvPr>
            <p:ph type="dt" sz="half" idx="10"/>
          </p:nvPr>
        </p:nvSpPr>
        <p:spPr/>
        <p:txBody>
          <a:bodyPr/>
          <a:lstStyle/>
          <a:p>
            <a:r>
              <a:rPr lang="en-US" noProof="0"/>
              <a:t>20XX</a:t>
            </a:r>
          </a:p>
        </p:txBody>
      </p:sp>
      <p:sp>
        <p:nvSpPr>
          <p:cNvPr id="6" name="TextBox 5">
            <a:extLst>
              <a:ext uri="{FF2B5EF4-FFF2-40B4-BE49-F238E27FC236}">
                <a16:creationId xmlns:a16="http://schemas.microsoft.com/office/drawing/2014/main" id="{A04594D9-FEA8-48C6-8983-C25578DF7E67}"/>
              </a:ext>
            </a:extLst>
          </p:cNvPr>
          <p:cNvSpPr txBox="1"/>
          <p:nvPr/>
        </p:nvSpPr>
        <p:spPr>
          <a:xfrm>
            <a:off x="838199" y="412376"/>
            <a:ext cx="7866529" cy="461665"/>
          </a:xfrm>
          <a:prstGeom prst="rect">
            <a:avLst/>
          </a:prstGeom>
          <a:noFill/>
        </p:spPr>
        <p:txBody>
          <a:bodyPr wrap="square" rtlCol="0">
            <a:spAutoFit/>
          </a:bodyPr>
          <a:lstStyle/>
          <a:p>
            <a:r>
              <a:rPr lang="en-IN" sz="2400" dirty="0"/>
              <a:t>Use cases:</a:t>
            </a:r>
          </a:p>
        </p:txBody>
      </p:sp>
      <p:sp>
        <p:nvSpPr>
          <p:cNvPr id="7" name="TextBox 6">
            <a:extLst>
              <a:ext uri="{FF2B5EF4-FFF2-40B4-BE49-F238E27FC236}">
                <a16:creationId xmlns:a16="http://schemas.microsoft.com/office/drawing/2014/main" id="{D1D1C704-CC9F-4846-ACC1-809A3B2AC6BB}"/>
              </a:ext>
            </a:extLst>
          </p:cNvPr>
          <p:cNvSpPr txBox="1"/>
          <p:nvPr/>
        </p:nvSpPr>
        <p:spPr>
          <a:xfrm>
            <a:off x="977153" y="941294"/>
            <a:ext cx="9651992" cy="3139321"/>
          </a:xfrm>
          <a:prstGeom prst="rect">
            <a:avLst/>
          </a:prstGeom>
          <a:noFill/>
        </p:spPr>
        <p:txBody>
          <a:bodyPr wrap="square" rtlCol="0">
            <a:spAutoFit/>
          </a:bodyPr>
          <a:lstStyle/>
          <a:p>
            <a:r>
              <a:rPr lang="en-IN" dirty="0"/>
              <a:t>User Authentication and Authorization:</a:t>
            </a:r>
            <a:br>
              <a:rPr lang="en-IN" dirty="0"/>
            </a:br>
            <a:r>
              <a:rPr lang="en-IN" dirty="0"/>
              <a:t>Employee Management: </a:t>
            </a:r>
            <a:br>
              <a:rPr lang="en-IN" dirty="0"/>
            </a:br>
            <a:r>
              <a:rPr lang="en-IN" dirty="0"/>
              <a:t>Shift Creation and Management:</a:t>
            </a:r>
            <a:br>
              <a:rPr lang="en-IN" dirty="0"/>
            </a:br>
            <a:r>
              <a:rPr lang="en-IN" dirty="0"/>
              <a:t>Scheduling Algorithm:</a:t>
            </a:r>
            <a:br>
              <a:rPr lang="en-IN" dirty="0"/>
            </a:br>
            <a:r>
              <a:rPr lang="en-IN" dirty="0"/>
              <a:t>Time-Off Requests:</a:t>
            </a:r>
            <a:br>
              <a:rPr lang="en-IN" dirty="0"/>
            </a:br>
            <a:r>
              <a:rPr lang="en-IN" dirty="0"/>
              <a:t>Shift Swapping: </a:t>
            </a:r>
            <a:br>
              <a:rPr lang="en-IN" dirty="0"/>
            </a:br>
            <a:r>
              <a:rPr lang="en-IN" dirty="0"/>
              <a:t>Notifications and Reminders:</a:t>
            </a:r>
            <a:br>
              <a:rPr lang="en-IN" dirty="0"/>
            </a:br>
            <a:r>
              <a:rPr lang="en-IN" dirty="0"/>
              <a:t>Reporting and Analytics:</a:t>
            </a:r>
            <a:br>
              <a:rPr lang="en-IN" dirty="0"/>
            </a:br>
            <a:r>
              <a:rPr lang="en-IN" dirty="0"/>
              <a:t>User-Friendly Interface: </a:t>
            </a:r>
            <a:br>
              <a:rPr lang="en-IN" dirty="0"/>
            </a:br>
            <a:r>
              <a:rPr lang="en-IN" dirty="0"/>
              <a:t>Integration with Calendar Apps:</a:t>
            </a:r>
            <a:br>
              <a:rPr lang="en-IN" dirty="0"/>
            </a:br>
            <a:r>
              <a:rPr lang="en-IN" dirty="0"/>
              <a:t>Scalability and Performance:</a:t>
            </a:r>
          </a:p>
        </p:txBody>
      </p:sp>
    </p:spTree>
    <p:extLst>
      <p:ext uri="{BB962C8B-B14F-4D97-AF65-F5344CB8AC3E}">
        <p14:creationId xmlns:p14="http://schemas.microsoft.com/office/powerpoint/2010/main" val="1933578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EC71A1-71A5-4062-89A6-CC963D6C00A4}"/>
              </a:ext>
            </a:extLst>
          </p:cNvPr>
          <p:cNvSpPr>
            <a:spLocks noGrp="1"/>
          </p:cNvSpPr>
          <p:nvPr>
            <p:ph type="sldNum" sz="quarter" idx="12"/>
          </p:nvPr>
        </p:nvSpPr>
        <p:spPr/>
        <p:txBody>
          <a:bodyPr/>
          <a:lstStyle/>
          <a:p>
            <a:fld id="{8D0AFDD5-844D-364D-8AEC-50CF4D36D55D}" type="slidenum">
              <a:rPr lang="en-US" noProof="0" smtClean="0"/>
              <a:t>6</a:t>
            </a:fld>
            <a:endParaRPr lang="en-US" noProof="0"/>
          </a:p>
        </p:txBody>
      </p:sp>
      <p:sp>
        <p:nvSpPr>
          <p:cNvPr id="3" name="Footer Placeholder 2">
            <a:extLst>
              <a:ext uri="{FF2B5EF4-FFF2-40B4-BE49-F238E27FC236}">
                <a16:creationId xmlns:a16="http://schemas.microsoft.com/office/drawing/2014/main" id="{AD8A6BFD-BC7F-4C8B-BC11-4519DF1FB4C9}"/>
              </a:ext>
            </a:extLst>
          </p:cNvPr>
          <p:cNvSpPr>
            <a:spLocks noGrp="1"/>
          </p:cNvSpPr>
          <p:nvPr>
            <p:ph type="ftr" sz="quarter" idx="11"/>
          </p:nvPr>
        </p:nvSpPr>
        <p:spPr/>
        <p:txBody>
          <a:bodyPr/>
          <a:lstStyle/>
          <a:p>
            <a:r>
              <a:rPr lang="en-US" noProof="0" dirty="0"/>
              <a:t>workforce</a:t>
            </a:r>
          </a:p>
        </p:txBody>
      </p:sp>
      <p:sp>
        <p:nvSpPr>
          <p:cNvPr id="4" name="Date Placeholder 3">
            <a:extLst>
              <a:ext uri="{FF2B5EF4-FFF2-40B4-BE49-F238E27FC236}">
                <a16:creationId xmlns:a16="http://schemas.microsoft.com/office/drawing/2014/main" id="{E6DAD138-331F-4EB9-BF51-EEF4B9077AEF}"/>
              </a:ext>
            </a:extLst>
          </p:cNvPr>
          <p:cNvSpPr>
            <a:spLocks noGrp="1"/>
          </p:cNvSpPr>
          <p:nvPr>
            <p:ph type="dt" sz="half" idx="10"/>
          </p:nvPr>
        </p:nvSpPr>
        <p:spPr/>
        <p:txBody>
          <a:bodyPr/>
          <a:lstStyle/>
          <a:p>
            <a:r>
              <a:rPr lang="en-US" noProof="0"/>
              <a:t>20XX</a:t>
            </a:r>
          </a:p>
        </p:txBody>
      </p:sp>
      <p:sp>
        <p:nvSpPr>
          <p:cNvPr id="7" name="TextBox 6">
            <a:extLst>
              <a:ext uri="{FF2B5EF4-FFF2-40B4-BE49-F238E27FC236}">
                <a16:creationId xmlns:a16="http://schemas.microsoft.com/office/drawing/2014/main" id="{D1D1C704-CC9F-4846-ACC1-809A3B2AC6BB}"/>
              </a:ext>
            </a:extLst>
          </p:cNvPr>
          <p:cNvSpPr txBox="1"/>
          <p:nvPr/>
        </p:nvSpPr>
        <p:spPr>
          <a:xfrm>
            <a:off x="977153" y="941295"/>
            <a:ext cx="10292072" cy="4801314"/>
          </a:xfrm>
          <a:prstGeom prst="rect">
            <a:avLst/>
          </a:prstGeom>
          <a:noFill/>
        </p:spPr>
        <p:txBody>
          <a:bodyPr wrap="square" rtlCol="0">
            <a:spAutoFit/>
          </a:bodyPr>
          <a:lstStyle/>
          <a:p>
            <a:r>
              <a:rPr lang="en-US" sz="1600" b="1" dirty="0"/>
              <a:t>Advantages</a:t>
            </a:r>
          </a:p>
          <a:p>
            <a:pPr>
              <a:buFont typeface="+mj-lt"/>
              <a:buAutoNum type="arabicPeriod"/>
            </a:pPr>
            <a:r>
              <a:rPr lang="en-US" sz="1600" b="1" dirty="0"/>
              <a:t>Centralized Overview:</a:t>
            </a:r>
            <a:endParaRPr lang="en-US" sz="1600" dirty="0"/>
          </a:p>
          <a:p>
            <a:pPr marL="742950" lvl="1" indent="-285750">
              <a:buFont typeface="+mj-lt"/>
              <a:buAutoNum type="arabicPeriod"/>
            </a:pPr>
            <a:r>
              <a:rPr lang="en-US" sz="1600" dirty="0"/>
              <a:t>Consolidates key metrics into a single view, allowing the Product Manager to quickly assess the status of teams and projects.</a:t>
            </a:r>
          </a:p>
          <a:p>
            <a:pPr>
              <a:buFont typeface="+mj-lt"/>
              <a:buAutoNum type="arabicPeriod"/>
            </a:pPr>
            <a:r>
              <a:rPr lang="en-US" sz="1600" b="1" dirty="0"/>
              <a:t>Data Visualization:</a:t>
            </a:r>
            <a:endParaRPr lang="en-US" sz="1600" dirty="0"/>
          </a:p>
          <a:p>
            <a:pPr marL="742950" lvl="1" indent="-285750">
              <a:buFont typeface="+mj-lt"/>
              <a:buAutoNum type="arabicPeriod"/>
            </a:pPr>
            <a:r>
              <a:rPr lang="en-US" sz="1600" dirty="0"/>
              <a:t>Utilizes Pie Charts to visually represent statistics, making it easier to interpret complex data at a glance.</a:t>
            </a:r>
          </a:p>
          <a:p>
            <a:pPr>
              <a:buFont typeface="+mj-lt"/>
              <a:buAutoNum type="arabicPeriod"/>
            </a:pPr>
            <a:r>
              <a:rPr lang="en-US" sz="1600" b="1" dirty="0"/>
              <a:t>Enhanced Decision Making:</a:t>
            </a:r>
            <a:endParaRPr lang="en-US" sz="1600" dirty="0"/>
          </a:p>
          <a:p>
            <a:pPr marL="742950" lvl="1" indent="-285750">
              <a:buFont typeface="+mj-lt"/>
              <a:buAutoNum type="arabicPeriod"/>
            </a:pPr>
            <a:r>
              <a:rPr lang="en-US" sz="1600" dirty="0"/>
              <a:t>Provides real-time data that supports informed decision-making, improving overall project management efficiency.</a:t>
            </a:r>
          </a:p>
          <a:p>
            <a:pPr>
              <a:buFont typeface="+mj-lt"/>
              <a:buAutoNum type="arabicPeriod"/>
            </a:pPr>
            <a:r>
              <a:rPr lang="en-US" sz="1600" b="1" dirty="0"/>
              <a:t>User-Friendly Interface:</a:t>
            </a:r>
            <a:endParaRPr lang="en-US" sz="1600" dirty="0"/>
          </a:p>
          <a:p>
            <a:pPr marL="742950" lvl="1" indent="-285750">
              <a:buFont typeface="+mj-lt"/>
              <a:buAutoNum type="arabicPeriod"/>
            </a:pPr>
            <a:r>
              <a:rPr lang="en-US" sz="1600" dirty="0"/>
              <a:t>Designed with Material-UI for a modern and responsive interface that is intuitive and easy to navigate.</a:t>
            </a:r>
          </a:p>
          <a:p>
            <a:pPr>
              <a:buFont typeface="+mj-lt"/>
              <a:buAutoNum type="arabicPeriod"/>
            </a:pPr>
            <a:r>
              <a:rPr lang="en-US" sz="1600" b="1" dirty="0"/>
              <a:t>Customizable and Extendable:</a:t>
            </a:r>
            <a:endParaRPr lang="en-US" sz="1600" dirty="0"/>
          </a:p>
          <a:p>
            <a:pPr marL="742950" lvl="1" indent="-285750">
              <a:buFont typeface="+mj-lt"/>
              <a:buAutoNum type="arabicPeriod"/>
            </a:pPr>
            <a:r>
              <a:rPr lang="en-US" sz="1600" dirty="0"/>
              <a:t>Built with React and Material-UI, allowing for easy customization and extension to meet specific needs and requirements.</a:t>
            </a:r>
          </a:p>
          <a:p>
            <a:pPr>
              <a:buFont typeface="+mj-lt"/>
              <a:buAutoNum type="arabicPeriod"/>
            </a:pPr>
            <a:r>
              <a:rPr lang="en-US" sz="1600" b="1" dirty="0"/>
              <a:t>Improved Productivity:</a:t>
            </a:r>
            <a:endParaRPr lang="en-US" sz="1600" dirty="0"/>
          </a:p>
          <a:p>
            <a:pPr marL="742950" lvl="1" indent="-285750">
              <a:buFont typeface="+mj-lt"/>
              <a:buAutoNum type="arabicPeriod"/>
            </a:pPr>
            <a:r>
              <a:rPr lang="en-US" sz="1600" dirty="0"/>
              <a:t>Reduces the time spent on gathering and interpreting data, allowing the Product Manager to focus on strategic tasks and improving team productivity.</a:t>
            </a:r>
          </a:p>
          <a:p>
            <a:pPr>
              <a:buFont typeface="+mj-lt"/>
              <a:buAutoNum type="arabicPeriod"/>
            </a:pPr>
            <a:r>
              <a:rPr lang="en-US" sz="1600" b="1" dirty="0"/>
              <a:t>Consistent Design:</a:t>
            </a:r>
            <a:endParaRPr lang="en-US" sz="1600" dirty="0"/>
          </a:p>
          <a:p>
            <a:pPr marL="742950" lvl="1" indent="-285750">
              <a:buFont typeface="+mj-lt"/>
              <a:buAutoNum type="arabicPeriod"/>
            </a:pPr>
            <a:r>
              <a:rPr lang="en-US" sz="1600" dirty="0"/>
              <a:t>Ensures a consistent look and feel across the application, enhancing user experience and reducing cognitive load.</a:t>
            </a:r>
          </a:p>
          <a:p>
            <a:pPr>
              <a:buFont typeface="+mj-lt"/>
              <a:buAutoNum type="arabicPeriod"/>
            </a:pPr>
            <a:r>
              <a:rPr lang="en-US" sz="1600" b="1" dirty="0"/>
              <a:t>Responsive Design:</a:t>
            </a:r>
            <a:endParaRPr lang="en-US" sz="1600" dirty="0"/>
          </a:p>
          <a:p>
            <a:pPr marL="742950" lvl="1" indent="-285750">
              <a:buFont typeface="+mj-lt"/>
              <a:buAutoNum type="arabicPeriod"/>
            </a:pPr>
            <a:r>
              <a:rPr lang="en-US" sz="1600" dirty="0"/>
              <a:t>Adapts to different screen sizes, making it accessible on various devices including desktops, tablets, and smartphones.</a:t>
            </a:r>
          </a:p>
          <a:p>
            <a:endParaRPr lang="en-IN" sz="1600" dirty="0"/>
          </a:p>
        </p:txBody>
      </p:sp>
    </p:spTree>
    <p:extLst>
      <p:ext uri="{BB962C8B-B14F-4D97-AF65-F5344CB8AC3E}">
        <p14:creationId xmlns:p14="http://schemas.microsoft.com/office/powerpoint/2010/main" val="2951972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a:xfrm>
            <a:off x="5457166" y="2563009"/>
            <a:ext cx="5487304" cy="1162762"/>
          </a:xfrm>
        </p:spPr>
        <p:txBody>
          <a:bodyPr/>
          <a:lstStyle/>
          <a:p>
            <a:r>
              <a:rPr lang="en-US" dirty="0"/>
              <a:t>Components</a:t>
            </a:r>
          </a:p>
        </p:txBody>
      </p:sp>
      <p:pic>
        <p:nvPicPr>
          <p:cNvPr id="16" name="Picture Placeholder 15">
            <a:extLst>
              <a:ext uri="{FF2B5EF4-FFF2-40B4-BE49-F238E27FC236}">
                <a16:creationId xmlns:a16="http://schemas.microsoft.com/office/drawing/2014/main" id="{1AA3A0A8-F2C4-4E9E-F193-425FD8EA094D}"/>
              </a:ext>
            </a:extLst>
          </p:cNvPr>
          <p:cNvPicPr>
            <a:picLocks noGrp="1" noChangeAspect="1"/>
          </p:cNvPicPr>
          <p:nvPr>
            <p:ph type="pic" sz="quarter" idx="13"/>
          </p:nvPr>
        </p:nvPicPr>
        <p:blipFill rotWithShape="1">
          <a:blip r:embed="rId2"/>
          <a:srcRect l="2483" r="2483"/>
          <a:stretch/>
        </p:blipFill>
        <p:spPr>
          <a:xfrm>
            <a:off x="0" y="0"/>
            <a:ext cx="4351128" cy="6858000"/>
          </a:xfrm>
        </p:spPr>
      </p:pic>
      <p:sp>
        <p:nvSpPr>
          <p:cNvPr id="3" name="Content Placeholder 2">
            <a:extLst>
              <a:ext uri="{FF2B5EF4-FFF2-40B4-BE49-F238E27FC236}">
                <a16:creationId xmlns:a16="http://schemas.microsoft.com/office/drawing/2014/main" id="{E68C0CB2-55E2-4557-8680-924F8CC82A97}"/>
              </a:ext>
            </a:extLst>
          </p:cNvPr>
          <p:cNvSpPr>
            <a:spLocks noGrp="1"/>
          </p:cNvSpPr>
          <p:nvPr>
            <p:ph idx="1"/>
          </p:nvPr>
        </p:nvSpPr>
        <p:spPr/>
        <p:txBody>
          <a:bodyPr/>
          <a:lstStyle/>
          <a:p>
            <a:r>
              <a:rPr lang="en-IN" dirty="0"/>
              <a:t> </a:t>
            </a:r>
          </a:p>
        </p:txBody>
      </p:sp>
    </p:spTree>
    <p:extLst>
      <p:ext uri="{BB962C8B-B14F-4D97-AF65-F5344CB8AC3E}">
        <p14:creationId xmlns:p14="http://schemas.microsoft.com/office/powerpoint/2010/main" val="3981102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EC71A1-71A5-4062-89A6-CC963D6C00A4}"/>
              </a:ext>
            </a:extLst>
          </p:cNvPr>
          <p:cNvSpPr>
            <a:spLocks noGrp="1"/>
          </p:cNvSpPr>
          <p:nvPr>
            <p:ph type="sldNum" sz="quarter" idx="12"/>
          </p:nvPr>
        </p:nvSpPr>
        <p:spPr/>
        <p:txBody>
          <a:bodyPr/>
          <a:lstStyle/>
          <a:p>
            <a:fld id="{8D0AFDD5-844D-364D-8AEC-50CF4D36D55D}" type="slidenum">
              <a:rPr lang="en-US" noProof="0" smtClean="0"/>
              <a:t>8</a:t>
            </a:fld>
            <a:endParaRPr lang="en-US" noProof="0"/>
          </a:p>
        </p:txBody>
      </p:sp>
      <p:sp>
        <p:nvSpPr>
          <p:cNvPr id="3" name="Footer Placeholder 2">
            <a:extLst>
              <a:ext uri="{FF2B5EF4-FFF2-40B4-BE49-F238E27FC236}">
                <a16:creationId xmlns:a16="http://schemas.microsoft.com/office/drawing/2014/main" id="{AD8A6BFD-BC7F-4C8B-BC11-4519DF1FB4C9}"/>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E6DAD138-331F-4EB9-BF51-EEF4B9077AEF}"/>
              </a:ext>
            </a:extLst>
          </p:cNvPr>
          <p:cNvSpPr>
            <a:spLocks noGrp="1"/>
          </p:cNvSpPr>
          <p:nvPr>
            <p:ph type="dt" sz="half" idx="10"/>
          </p:nvPr>
        </p:nvSpPr>
        <p:spPr/>
        <p:txBody>
          <a:bodyPr/>
          <a:lstStyle/>
          <a:p>
            <a:r>
              <a:rPr lang="en-US" noProof="0"/>
              <a:t>20XX</a:t>
            </a:r>
          </a:p>
        </p:txBody>
      </p:sp>
      <p:sp>
        <p:nvSpPr>
          <p:cNvPr id="6" name="TextBox 5">
            <a:extLst>
              <a:ext uri="{FF2B5EF4-FFF2-40B4-BE49-F238E27FC236}">
                <a16:creationId xmlns:a16="http://schemas.microsoft.com/office/drawing/2014/main" id="{A04594D9-FEA8-48C6-8983-C25578DF7E67}"/>
              </a:ext>
            </a:extLst>
          </p:cNvPr>
          <p:cNvSpPr txBox="1"/>
          <p:nvPr/>
        </p:nvSpPr>
        <p:spPr>
          <a:xfrm>
            <a:off x="838200" y="412376"/>
            <a:ext cx="7866529" cy="461665"/>
          </a:xfrm>
          <a:prstGeom prst="rect">
            <a:avLst/>
          </a:prstGeom>
          <a:noFill/>
        </p:spPr>
        <p:txBody>
          <a:bodyPr wrap="square" rtlCol="0">
            <a:spAutoFit/>
          </a:bodyPr>
          <a:lstStyle/>
          <a:p>
            <a:r>
              <a:rPr lang="en-IN" sz="2400" b="1" dirty="0"/>
              <a:t>Signup and Login Form</a:t>
            </a:r>
          </a:p>
        </p:txBody>
      </p:sp>
      <p:sp>
        <p:nvSpPr>
          <p:cNvPr id="7" name="TextBox 6">
            <a:extLst>
              <a:ext uri="{FF2B5EF4-FFF2-40B4-BE49-F238E27FC236}">
                <a16:creationId xmlns:a16="http://schemas.microsoft.com/office/drawing/2014/main" id="{D1D1C704-CC9F-4846-ACC1-809A3B2AC6BB}"/>
              </a:ext>
            </a:extLst>
          </p:cNvPr>
          <p:cNvSpPr txBox="1"/>
          <p:nvPr/>
        </p:nvSpPr>
        <p:spPr>
          <a:xfrm>
            <a:off x="977153" y="941294"/>
            <a:ext cx="9651992" cy="646331"/>
          </a:xfrm>
          <a:prstGeom prst="rect">
            <a:avLst/>
          </a:prstGeom>
          <a:noFill/>
        </p:spPr>
        <p:txBody>
          <a:bodyPr wrap="square" rtlCol="0">
            <a:spAutoFit/>
          </a:bodyPr>
          <a:lstStyle/>
          <a:p>
            <a:r>
              <a:rPr lang="en-IN" dirty="0"/>
              <a:t>Based On the User Authentication and Authorization  Use case we have the components Login and Signup form they get the data from the users from the signup form and Authenticate that data using the login form</a:t>
            </a:r>
          </a:p>
        </p:txBody>
      </p:sp>
      <p:sp>
        <p:nvSpPr>
          <p:cNvPr id="5" name="TextBox 4">
            <a:extLst>
              <a:ext uri="{FF2B5EF4-FFF2-40B4-BE49-F238E27FC236}">
                <a16:creationId xmlns:a16="http://schemas.microsoft.com/office/drawing/2014/main" id="{938BA306-9088-4142-8B6B-887D81B18DBD}"/>
              </a:ext>
            </a:extLst>
          </p:cNvPr>
          <p:cNvSpPr txBox="1"/>
          <p:nvPr/>
        </p:nvSpPr>
        <p:spPr>
          <a:xfrm>
            <a:off x="977153" y="1667435"/>
            <a:ext cx="1945341" cy="369332"/>
          </a:xfrm>
          <a:prstGeom prst="rect">
            <a:avLst/>
          </a:prstGeom>
          <a:noFill/>
        </p:spPr>
        <p:txBody>
          <a:bodyPr wrap="square" rtlCol="0">
            <a:spAutoFit/>
          </a:bodyPr>
          <a:lstStyle/>
          <a:p>
            <a:r>
              <a:rPr lang="en-IN" b="1" dirty="0"/>
              <a:t>Sample code:</a:t>
            </a:r>
          </a:p>
        </p:txBody>
      </p:sp>
      <p:sp>
        <p:nvSpPr>
          <p:cNvPr id="8" name="TextBox 7">
            <a:extLst>
              <a:ext uri="{FF2B5EF4-FFF2-40B4-BE49-F238E27FC236}">
                <a16:creationId xmlns:a16="http://schemas.microsoft.com/office/drawing/2014/main" id="{8C0448CF-CB3C-497F-9A28-BC7179C3537D}"/>
              </a:ext>
            </a:extLst>
          </p:cNvPr>
          <p:cNvSpPr txBox="1"/>
          <p:nvPr/>
        </p:nvSpPr>
        <p:spPr>
          <a:xfrm>
            <a:off x="1093694" y="2036767"/>
            <a:ext cx="10121153" cy="4524315"/>
          </a:xfrm>
          <a:prstGeom prst="rect">
            <a:avLst/>
          </a:prstGeom>
          <a:noFill/>
        </p:spPr>
        <p:txBody>
          <a:bodyPr wrap="square" rtlCol="0">
            <a:spAutoFit/>
          </a:bodyPr>
          <a:lstStyle/>
          <a:p>
            <a:r>
              <a:rPr lang="en-IN" dirty="0"/>
              <a:t>&lt;label&gt;Email&lt;/label&gt;</a:t>
            </a:r>
          </a:p>
          <a:p>
            <a:r>
              <a:rPr lang="en-IN" dirty="0"/>
              <a:t>                &lt;</a:t>
            </a:r>
            <a:r>
              <a:rPr lang="en-IN" dirty="0" err="1"/>
              <a:t>TextField</a:t>
            </a:r>
            <a:r>
              <a:rPr lang="en-IN" dirty="0"/>
              <a:t> name='email' type='email' variant='outlined' value={</a:t>
            </a:r>
            <a:r>
              <a:rPr lang="en-IN" dirty="0" err="1"/>
              <a:t>form.email</a:t>
            </a:r>
            <a:r>
              <a:rPr lang="en-IN" dirty="0"/>
              <a:t>} </a:t>
            </a:r>
            <a:r>
              <a:rPr lang="en-IN" dirty="0" err="1"/>
              <a:t>onChange</a:t>
            </a:r>
            <a:r>
              <a:rPr lang="en-IN" dirty="0"/>
              <a:t>={</a:t>
            </a:r>
            <a:r>
              <a:rPr lang="en-IN" dirty="0" err="1"/>
              <a:t>handleChange</a:t>
            </a:r>
            <a:r>
              <a:rPr lang="en-IN" dirty="0"/>
              <a:t>} required /&gt;</a:t>
            </a:r>
          </a:p>
          <a:p>
            <a:r>
              <a:rPr lang="en-IN" dirty="0"/>
              <a:t>                &lt;label&gt;Password&lt;/label&gt;</a:t>
            </a:r>
          </a:p>
          <a:p>
            <a:r>
              <a:rPr lang="en-IN" dirty="0"/>
              <a:t>                &lt;</a:t>
            </a:r>
            <a:r>
              <a:rPr lang="en-IN" dirty="0" err="1"/>
              <a:t>TextField</a:t>
            </a:r>
            <a:r>
              <a:rPr lang="en-IN" dirty="0"/>
              <a:t> name='password' type='password' variant='outlined' value={</a:t>
            </a:r>
            <a:r>
              <a:rPr lang="en-IN" dirty="0" err="1"/>
              <a:t>form.password</a:t>
            </a:r>
            <a:r>
              <a:rPr lang="en-IN" dirty="0"/>
              <a:t>} </a:t>
            </a:r>
            <a:r>
              <a:rPr lang="en-IN" dirty="0" err="1"/>
              <a:t>onChange</a:t>
            </a:r>
            <a:r>
              <a:rPr lang="en-IN" dirty="0"/>
              <a:t>={</a:t>
            </a:r>
            <a:r>
              <a:rPr lang="en-IN" dirty="0" err="1"/>
              <a:t>handleChange</a:t>
            </a:r>
            <a:r>
              <a:rPr lang="en-IN" dirty="0"/>
              <a:t>} required /&gt;</a:t>
            </a:r>
          </a:p>
          <a:p>
            <a:r>
              <a:rPr lang="en-IN" dirty="0"/>
              <a:t>                &lt;label&gt;Role&lt;/label&gt;</a:t>
            </a:r>
          </a:p>
          <a:p>
            <a:r>
              <a:rPr lang="en-IN" dirty="0"/>
              <a:t>                &lt;</a:t>
            </a:r>
            <a:r>
              <a:rPr lang="en-IN" dirty="0" err="1"/>
              <a:t>TextField</a:t>
            </a:r>
            <a:endParaRPr lang="en-IN" dirty="0"/>
          </a:p>
          <a:p>
            <a:r>
              <a:rPr lang="en-IN" dirty="0"/>
              <a:t>                  name="role"</a:t>
            </a:r>
          </a:p>
          <a:p>
            <a:r>
              <a:rPr lang="en-IN" dirty="0"/>
              <a:t>                  select</a:t>
            </a:r>
          </a:p>
          <a:p>
            <a:r>
              <a:rPr lang="en-IN" dirty="0"/>
              <a:t>                  variant="outlined"</a:t>
            </a:r>
          </a:p>
          <a:p>
            <a:r>
              <a:rPr lang="en-IN" dirty="0"/>
              <a:t>                  required</a:t>
            </a:r>
          </a:p>
          <a:p>
            <a:r>
              <a:rPr lang="en-IN" dirty="0"/>
              <a:t>                  value={</a:t>
            </a:r>
            <a:r>
              <a:rPr lang="en-IN" dirty="0" err="1"/>
              <a:t>form.role</a:t>
            </a:r>
            <a:r>
              <a:rPr lang="en-IN" dirty="0"/>
              <a:t>}</a:t>
            </a:r>
          </a:p>
          <a:p>
            <a:r>
              <a:rPr lang="en-IN" dirty="0"/>
              <a:t>                  </a:t>
            </a:r>
            <a:r>
              <a:rPr lang="en-IN" dirty="0" err="1"/>
              <a:t>onChange</a:t>
            </a:r>
            <a:r>
              <a:rPr lang="en-IN" dirty="0"/>
              <a:t>={</a:t>
            </a:r>
            <a:r>
              <a:rPr lang="en-IN" dirty="0" err="1"/>
              <a:t>handleChange</a:t>
            </a:r>
            <a:r>
              <a:rPr lang="en-IN" dirty="0"/>
              <a:t>}</a:t>
            </a:r>
          </a:p>
          <a:p>
            <a:r>
              <a:rPr lang="en-IN" dirty="0"/>
              <a:t>                &gt;</a:t>
            </a:r>
          </a:p>
          <a:p>
            <a:endParaRPr lang="en-IN" dirty="0"/>
          </a:p>
        </p:txBody>
      </p:sp>
    </p:spTree>
    <p:extLst>
      <p:ext uri="{BB962C8B-B14F-4D97-AF65-F5344CB8AC3E}">
        <p14:creationId xmlns:p14="http://schemas.microsoft.com/office/powerpoint/2010/main" val="3047971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EC71A1-71A5-4062-89A6-CC963D6C00A4}"/>
              </a:ext>
            </a:extLst>
          </p:cNvPr>
          <p:cNvSpPr>
            <a:spLocks noGrp="1"/>
          </p:cNvSpPr>
          <p:nvPr>
            <p:ph type="sldNum" sz="quarter" idx="12"/>
          </p:nvPr>
        </p:nvSpPr>
        <p:spPr/>
        <p:txBody>
          <a:bodyPr/>
          <a:lstStyle/>
          <a:p>
            <a:fld id="{8D0AFDD5-844D-364D-8AEC-50CF4D36D55D}" type="slidenum">
              <a:rPr lang="en-US" noProof="0" smtClean="0"/>
              <a:t>9</a:t>
            </a:fld>
            <a:endParaRPr lang="en-US" noProof="0"/>
          </a:p>
        </p:txBody>
      </p:sp>
      <p:sp>
        <p:nvSpPr>
          <p:cNvPr id="3" name="Footer Placeholder 2">
            <a:extLst>
              <a:ext uri="{FF2B5EF4-FFF2-40B4-BE49-F238E27FC236}">
                <a16:creationId xmlns:a16="http://schemas.microsoft.com/office/drawing/2014/main" id="{AD8A6BFD-BC7F-4C8B-BC11-4519DF1FB4C9}"/>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E6DAD138-331F-4EB9-BF51-EEF4B9077AEF}"/>
              </a:ext>
            </a:extLst>
          </p:cNvPr>
          <p:cNvSpPr>
            <a:spLocks noGrp="1"/>
          </p:cNvSpPr>
          <p:nvPr>
            <p:ph type="dt" sz="half" idx="10"/>
          </p:nvPr>
        </p:nvSpPr>
        <p:spPr/>
        <p:txBody>
          <a:bodyPr/>
          <a:lstStyle/>
          <a:p>
            <a:r>
              <a:rPr lang="en-US" noProof="0"/>
              <a:t>20XX</a:t>
            </a:r>
          </a:p>
        </p:txBody>
      </p:sp>
      <p:sp>
        <p:nvSpPr>
          <p:cNvPr id="6" name="TextBox 5">
            <a:extLst>
              <a:ext uri="{FF2B5EF4-FFF2-40B4-BE49-F238E27FC236}">
                <a16:creationId xmlns:a16="http://schemas.microsoft.com/office/drawing/2014/main" id="{A04594D9-FEA8-48C6-8983-C25578DF7E67}"/>
              </a:ext>
            </a:extLst>
          </p:cNvPr>
          <p:cNvSpPr txBox="1"/>
          <p:nvPr/>
        </p:nvSpPr>
        <p:spPr>
          <a:xfrm>
            <a:off x="838200" y="412376"/>
            <a:ext cx="7866529" cy="461665"/>
          </a:xfrm>
          <a:prstGeom prst="rect">
            <a:avLst/>
          </a:prstGeom>
          <a:noFill/>
        </p:spPr>
        <p:txBody>
          <a:bodyPr wrap="square" rtlCol="0">
            <a:spAutoFit/>
          </a:bodyPr>
          <a:lstStyle/>
          <a:p>
            <a:r>
              <a:rPr lang="en-IN" sz="2400" b="1" dirty="0"/>
              <a:t>Dashboard</a:t>
            </a:r>
          </a:p>
        </p:txBody>
      </p:sp>
      <p:sp>
        <p:nvSpPr>
          <p:cNvPr id="7" name="TextBox 6">
            <a:extLst>
              <a:ext uri="{FF2B5EF4-FFF2-40B4-BE49-F238E27FC236}">
                <a16:creationId xmlns:a16="http://schemas.microsoft.com/office/drawing/2014/main" id="{D1D1C704-CC9F-4846-ACC1-809A3B2AC6BB}"/>
              </a:ext>
            </a:extLst>
          </p:cNvPr>
          <p:cNvSpPr txBox="1"/>
          <p:nvPr/>
        </p:nvSpPr>
        <p:spPr>
          <a:xfrm>
            <a:off x="977153" y="941294"/>
            <a:ext cx="9651992" cy="646331"/>
          </a:xfrm>
          <a:prstGeom prst="rect">
            <a:avLst/>
          </a:prstGeom>
          <a:noFill/>
        </p:spPr>
        <p:txBody>
          <a:bodyPr wrap="square" rtlCol="0">
            <a:spAutoFit/>
          </a:bodyPr>
          <a:lstStyle/>
          <a:p>
            <a:r>
              <a:rPr lang="en-IN" dirty="0"/>
              <a:t>We have the dashboards based on the each users Employee ,  Admin, Product Manager, </a:t>
            </a:r>
            <a:r>
              <a:rPr lang="en-IN" dirty="0" err="1"/>
              <a:t>TeamLeader</a:t>
            </a:r>
            <a:r>
              <a:rPr lang="en-IN" dirty="0"/>
              <a:t> </a:t>
            </a:r>
            <a:br>
              <a:rPr lang="en-IN" dirty="0"/>
            </a:br>
            <a:r>
              <a:rPr lang="en-IN" dirty="0"/>
              <a:t>based on each  dashboard everything has unique features </a:t>
            </a:r>
          </a:p>
        </p:txBody>
      </p:sp>
      <p:sp>
        <p:nvSpPr>
          <p:cNvPr id="5" name="TextBox 4">
            <a:extLst>
              <a:ext uri="{FF2B5EF4-FFF2-40B4-BE49-F238E27FC236}">
                <a16:creationId xmlns:a16="http://schemas.microsoft.com/office/drawing/2014/main" id="{938BA306-9088-4142-8B6B-887D81B18DBD}"/>
              </a:ext>
            </a:extLst>
          </p:cNvPr>
          <p:cNvSpPr txBox="1"/>
          <p:nvPr/>
        </p:nvSpPr>
        <p:spPr>
          <a:xfrm>
            <a:off x="917089" y="1569479"/>
            <a:ext cx="1945341" cy="369332"/>
          </a:xfrm>
          <a:prstGeom prst="rect">
            <a:avLst/>
          </a:prstGeom>
          <a:noFill/>
        </p:spPr>
        <p:txBody>
          <a:bodyPr wrap="square" rtlCol="0">
            <a:spAutoFit/>
          </a:bodyPr>
          <a:lstStyle/>
          <a:p>
            <a:r>
              <a:rPr lang="en-IN" b="1" dirty="0"/>
              <a:t>Sample code:</a:t>
            </a:r>
          </a:p>
        </p:txBody>
      </p:sp>
      <p:sp>
        <p:nvSpPr>
          <p:cNvPr id="9" name="TextBox 8">
            <a:extLst>
              <a:ext uri="{FF2B5EF4-FFF2-40B4-BE49-F238E27FC236}">
                <a16:creationId xmlns:a16="http://schemas.microsoft.com/office/drawing/2014/main" id="{5C235BA9-E664-411A-B1C9-CFE96D084005}"/>
              </a:ext>
            </a:extLst>
          </p:cNvPr>
          <p:cNvSpPr txBox="1"/>
          <p:nvPr/>
        </p:nvSpPr>
        <p:spPr>
          <a:xfrm>
            <a:off x="1048871" y="1844040"/>
            <a:ext cx="10434917" cy="4708981"/>
          </a:xfrm>
          <a:prstGeom prst="rect">
            <a:avLst/>
          </a:prstGeom>
          <a:noFill/>
        </p:spPr>
        <p:txBody>
          <a:bodyPr wrap="square" rtlCol="0">
            <a:spAutoFit/>
          </a:bodyPr>
          <a:lstStyle/>
          <a:p>
            <a:r>
              <a:rPr lang="en-IN" sz="1000" dirty="0"/>
              <a:t>import React from 'react';</a:t>
            </a:r>
          </a:p>
          <a:p>
            <a:r>
              <a:rPr lang="en-IN" sz="1000" dirty="0"/>
              <a:t>import { Box, </a:t>
            </a:r>
            <a:r>
              <a:rPr lang="en-IN" sz="1000" dirty="0" err="1"/>
              <a:t>CssBaseline</a:t>
            </a:r>
            <a:r>
              <a:rPr lang="en-IN" sz="1000" dirty="0"/>
              <a:t> } from '@</a:t>
            </a:r>
            <a:r>
              <a:rPr lang="en-IN" sz="1000" dirty="0" err="1"/>
              <a:t>mui</a:t>
            </a:r>
            <a:r>
              <a:rPr lang="en-IN" sz="1000" dirty="0"/>
              <a:t>/material';</a:t>
            </a:r>
          </a:p>
          <a:p>
            <a:r>
              <a:rPr lang="en-IN" sz="1000" dirty="0"/>
              <a:t>import { Routes, Route, Navigate } from 'react-router-</a:t>
            </a:r>
            <a:r>
              <a:rPr lang="en-IN" sz="1000" dirty="0" err="1"/>
              <a:t>dom</a:t>
            </a:r>
            <a:r>
              <a:rPr lang="en-IN" sz="1000" dirty="0"/>
              <a:t>';</a:t>
            </a:r>
          </a:p>
          <a:p>
            <a:r>
              <a:rPr lang="en-IN" sz="1000" dirty="0"/>
              <a:t>import </a:t>
            </a:r>
            <a:r>
              <a:rPr lang="en-IN" sz="1000" dirty="0" err="1"/>
              <a:t>ProductManagerSidePanel</a:t>
            </a:r>
            <a:r>
              <a:rPr lang="en-IN" sz="1000" dirty="0"/>
              <a:t> from './</a:t>
            </a:r>
            <a:r>
              <a:rPr lang="en-IN" sz="1000" dirty="0" err="1"/>
              <a:t>ProductManagerSidePanel</a:t>
            </a:r>
            <a:r>
              <a:rPr lang="en-IN" sz="1000" dirty="0"/>
              <a:t>';</a:t>
            </a:r>
          </a:p>
          <a:p>
            <a:r>
              <a:rPr lang="en-IN" sz="1000" dirty="0"/>
              <a:t>import Dashboard from './components/</a:t>
            </a:r>
            <a:r>
              <a:rPr lang="en-IN" sz="1000" dirty="0" err="1"/>
              <a:t>DashBoard</a:t>
            </a:r>
            <a:r>
              <a:rPr lang="en-IN" sz="1000" dirty="0"/>
              <a:t>';</a:t>
            </a:r>
          </a:p>
          <a:p>
            <a:r>
              <a:rPr lang="en-IN" sz="1000" dirty="0"/>
              <a:t>import </a:t>
            </a:r>
            <a:r>
              <a:rPr lang="en-IN" sz="1000" dirty="0" err="1"/>
              <a:t>AssignEmployees</a:t>
            </a:r>
            <a:r>
              <a:rPr lang="en-IN" sz="1000" dirty="0"/>
              <a:t> from './components/</a:t>
            </a:r>
            <a:r>
              <a:rPr lang="en-IN" sz="1000" dirty="0" err="1"/>
              <a:t>AssignEmployees</a:t>
            </a:r>
            <a:r>
              <a:rPr lang="en-IN" sz="1000" dirty="0"/>
              <a:t>';</a:t>
            </a:r>
          </a:p>
          <a:p>
            <a:r>
              <a:rPr lang="en-IN" sz="1000" dirty="0"/>
              <a:t>import </a:t>
            </a:r>
            <a:r>
              <a:rPr lang="en-IN" sz="1000" dirty="0" err="1"/>
              <a:t>ViewTeamLeadSchedule</a:t>
            </a:r>
            <a:r>
              <a:rPr lang="en-IN" sz="1000" dirty="0"/>
              <a:t> from './components/</a:t>
            </a:r>
            <a:r>
              <a:rPr lang="en-IN" sz="1000" dirty="0" err="1"/>
              <a:t>ViewTeamLeadSchedule</a:t>
            </a:r>
            <a:r>
              <a:rPr lang="en-IN" sz="1000" dirty="0"/>
              <a:t>';</a:t>
            </a:r>
          </a:p>
          <a:p>
            <a:r>
              <a:rPr lang="en-IN" sz="1000" dirty="0"/>
              <a:t>import </a:t>
            </a:r>
            <a:r>
              <a:rPr lang="en-IN" sz="1000" dirty="0" err="1"/>
              <a:t>CreateProjects</a:t>
            </a:r>
            <a:r>
              <a:rPr lang="en-IN" sz="1000" dirty="0"/>
              <a:t> from './components/</a:t>
            </a:r>
            <a:r>
              <a:rPr lang="en-IN" sz="1000" dirty="0" err="1"/>
              <a:t>CreateProjects</a:t>
            </a:r>
            <a:r>
              <a:rPr lang="en-IN" sz="1000" dirty="0"/>
              <a:t>';</a:t>
            </a:r>
          </a:p>
          <a:p>
            <a:r>
              <a:rPr lang="en-IN" sz="1000" dirty="0"/>
              <a:t>import Profile from './components/Profile';</a:t>
            </a:r>
          </a:p>
          <a:p>
            <a:endParaRPr lang="en-IN" sz="1000" dirty="0"/>
          </a:p>
          <a:p>
            <a:r>
              <a:rPr lang="en-IN" sz="1000" dirty="0" err="1"/>
              <a:t>const</a:t>
            </a:r>
            <a:r>
              <a:rPr lang="en-IN" sz="1000" dirty="0"/>
              <a:t> </a:t>
            </a:r>
            <a:r>
              <a:rPr lang="en-IN" sz="1000" dirty="0" err="1"/>
              <a:t>ProductManagerDashboard</a:t>
            </a:r>
            <a:r>
              <a:rPr lang="en-IN" sz="1000" dirty="0"/>
              <a:t> = () =&gt; {</a:t>
            </a:r>
          </a:p>
          <a:p>
            <a:r>
              <a:rPr lang="en-IN" sz="1000" dirty="0"/>
              <a:t>  return (</a:t>
            </a:r>
          </a:p>
          <a:p>
            <a:r>
              <a:rPr lang="en-IN" sz="1000" dirty="0"/>
              <a:t>    &lt;Box </a:t>
            </a:r>
            <a:r>
              <a:rPr lang="en-IN" sz="1000" dirty="0" err="1"/>
              <a:t>sx</a:t>
            </a:r>
            <a:r>
              <a:rPr lang="en-IN" sz="1000" dirty="0"/>
              <a:t>={{ display: 'flex' }}&gt;</a:t>
            </a:r>
          </a:p>
          <a:p>
            <a:r>
              <a:rPr lang="en-IN" sz="1000" dirty="0"/>
              <a:t>      &lt;</a:t>
            </a:r>
            <a:r>
              <a:rPr lang="en-IN" sz="1000" dirty="0" err="1"/>
              <a:t>CssBaseline</a:t>
            </a:r>
            <a:r>
              <a:rPr lang="en-IN" sz="1000" dirty="0"/>
              <a:t> /&gt;</a:t>
            </a:r>
          </a:p>
          <a:p>
            <a:r>
              <a:rPr lang="en-IN" sz="1000" dirty="0"/>
              <a:t>      &lt;</a:t>
            </a:r>
            <a:r>
              <a:rPr lang="en-IN" sz="1000" dirty="0" err="1"/>
              <a:t>ProductManagerSidePanel</a:t>
            </a:r>
            <a:r>
              <a:rPr lang="en-IN" sz="1000" dirty="0"/>
              <a:t> /&gt;</a:t>
            </a:r>
          </a:p>
          <a:p>
            <a:r>
              <a:rPr lang="en-IN" sz="1000" dirty="0"/>
              <a:t>      &lt;Box component="main" </a:t>
            </a:r>
            <a:r>
              <a:rPr lang="en-IN" sz="1000" dirty="0" err="1"/>
              <a:t>sx</a:t>
            </a:r>
            <a:r>
              <a:rPr lang="en-IN" sz="1000" dirty="0"/>
              <a:t>={{ </a:t>
            </a:r>
            <a:r>
              <a:rPr lang="en-IN" sz="1000" dirty="0" err="1"/>
              <a:t>flexGrow</a:t>
            </a:r>
            <a:r>
              <a:rPr lang="en-IN" sz="1000" dirty="0"/>
              <a:t>: 1, p: 3 }}&gt;</a:t>
            </a:r>
          </a:p>
          <a:p>
            <a:r>
              <a:rPr lang="en-IN" sz="1000" dirty="0"/>
              <a:t>        &lt;Routes&gt;</a:t>
            </a:r>
          </a:p>
          <a:p>
            <a:r>
              <a:rPr lang="en-IN" sz="1000" dirty="0"/>
              <a:t>          &lt;Route path="/" element={&lt;Navigate to="dashboard" /&gt;} /&gt;</a:t>
            </a:r>
          </a:p>
          <a:p>
            <a:r>
              <a:rPr lang="en-IN" sz="1000" dirty="0"/>
              <a:t>          &lt;Route path="dashboard" element={&lt;Dashboard /&gt;} /&gt;</a:t>
            </a:r>
          </a:p>
          <a:p>
            <a:r>
              <a:rPr lang="en-IN" sz="1000" dirty="0"/>
              <a:t>          &lt;Route path="assign-employees" element={&lt;</a:t>
            </a:r>
            <a:r>
              <a:rPr lang="en-IN" sz="1000" dirty="0" err="1"/>
              <a:t>AssignEmployees</a:t>
            </a:r>
            <a:r>
              <a:rPr lang="en-IN" sz="1000" dirty="0"/>
              <a:t> /&gt;} /&gt;</a:t>
            </a:r>
          </a:p>
          <a:p>
            <a:r>
              <a:rPr lang="en-IN" sz="1000" dirty="0"/>
              <a:t>          &lt;Route path="view-team-lead-schedule" element={&lt;</a:t>
            </a:r>
            <a:r>
              <a:rPr lang="en-IN" sz="1000" dirty="0" err="1"/>
              <a:t>ViewTeamLeadSchedule</a:t>
            </a:r>
            <a:r>
              <a:rPr lang="en-IN" sz="1000" dirty="0"/>
              <a:t> /&gt;} /&gt;</a:t>
            </a:r>
          </a:p>
          <a:p>
            <a:r>
              <a:rPr lang="en-IN" sz="1000" dirty="0"/>
              <a:t>          &lt;Route path="create-projects" element={&lt;</a:t>
            </a:r>
            <a:r>
              <a:rPr lang="en-IN" sz="1000" dirty="0" err="1"/>
              <a:t>CreateProjects</a:t>
            </a:r>
            <a:r>
              <a:rPr lang="en-IN" sz="1000" dirty="0"/>
              <a:t> /&gt;} /&gt;</a:t>
            </a:r>
          </a:p>
          <a:p>
            <a:r>
              <a:rPr lang="en-IN" sz="1000" dirty="0"/>
              <a:t>          &lt;Route path="profile" element={&lt;Profile /&gt;} /&gt;</a:t>
            </a:r>
          </a:p>
          <a:p>
            <a:r>
              <a:rPr lang="en-IN" sz="1000" dirty="0"/>
              <a:t>        &lt;/Routes&gt;</a:t>
            </a:r>
          </a:p>
          <a:p>
            <a:r>
              <a:rPr lang="en-IN" sz="1000" dirty="0"/>
              <a:t>      &lt;/Box&gt;</a:t>
            </a:r>
          </a:p>
          <a:p>
            <a:r>
              <a:rPr lang="en-IN" sz="1000" dirty="0"/>
              <a:t>    &lt;/Box&gt;</a:t>
            </a:r>
          </a:p>
          <a:p>
            <a:r>
              <a:rPr lang="en-IN" sz="1000" dirty="0"/>
              <a:t>  );</a:t>
            </a:r>
          </a:p>
          <a:p>
            <a:r>
              <a:rPr lang="en-IN" sz="1000" dirty="0"/>
              <a:t>};</a:t>
            </a:r>
          </a:p>
          <a:p>
            <a:endParaRPr lang="en-IN" sz="1000" dirty="0"/>
          </a:p>
          <a:p>
            <a:r>
              <a:rPr lang="en-IN" sz="1000" dirty="0"/>
              <a:t>export default </a:t>
            </a:r>
            <a:r>
              <a:rPr lang="en-IN" sz="1000" dirty="0" err="1"/>
              <a:t>ProductManagerDashboard</a:t>
            </a:r>
            <a:r>
              <a:rPr lang="en-IN" sz="1000" dirty="0"/>
              <a:t>;</a:t>
            </a:r>
          </a:p>
        </p:txBody>
      </p:sp>
    </p:spTree>
    <p:extLst>
      <p:ext uri="{BB962C8B-B14F-4D97-AF65-F5344CB8AC3E}">
        <p14:creationId xmlns:p14="http://schemas.microsoft.com/office/powerpoint/2010/main" val="1481571867"/>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FA78568-A730-4D3B-A489-FD854E91254A}">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{1F67C43C-A96B-4E55-84DA-10FE2AF6100A}tf11429527_win32</Template>
  <TotalTime>929</TotalTime>
  <Words>3702</Words>
  <Application>Microsoft Office PowerPoint</Application>
  <PresentationFormat>Widescreen</PresentationFormat>
  <Paragraphs>504</Paragraphs>
  <Slides>34</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34</vt:i4>
      </vt:variant>
    </vt:vector>
  </HeadingPairs>
  <TitlesOfParts>
    <vt:vector size="44" baseType="lpstr">
      <vt:lpstr>Arial</vt:lpstr>
      <vt:lpstr>Arial Unicode MS</vt:lpstr>
      <vt:lpstr>Calibri</vt:lpstr>
      <vt:lpstr>Century Gothic</vt:lpstr>
      <vt:lpstr>Karla</vt:lpstr>
      <vt:lpstr>Times New Roman</vt:lpstr>
      <vt:lpstr>Univers Condensed Light</vt:lpstr>
      <vt:lpstr>Univers Condensed Light (Body)</vt:lpstr>
      <vt:lpstr>Wingdings</vt:lpstr>
      <vt:lpstr>Office Theme</vt:lpstr>
      <vt:lpstr>Staff Scheduling Application Workforce..</vt:lpstr>
      <vt:lpstr>Agenda</vt:lpstr>
      <vt:lpstr>Introduction </vt:lpstr>
      <vt:lpstr>Use Cases</vt:lpstr>
      <vt:lpstr>PowerPoint Presentation</vt:lpstr>
      <vt:lpstr>PowerPoint Presentation</vt:lpstr>
      <vt:lpstr>Components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BACKEND</vt:lpstr>
      <vt:lpstr>BACKEND</vt:lpstr>
      <vt:lpstr>CONTROLLER</vt:lpstr>
      <vt:lpstr>SAMPLE CODE:</vt:lpstr>
      <vt:lpstr>MODEL</vt:lpstr>
      <vt:lpstr>SAMPLE CODE:</vt:lpstr>
      <vt:lpstr>REPOSITORY</vt:lpstr>
      <vt:lpstr>SAMPLE CODE:</vt:lpstr>
      <vt:lpstr>SERVICE</vt:lpstr>
      <vt:lpstr>SAMPLE CODE:</vt:lpstr>
      <vt:lpstr>SECRUITY</vt:lpstr>
      <vt:lpstr>SAMPLE CODE:</vt:lpstr>
      <vt:lpstr>OUTPUTS</vt:lpstr>
      <vt:lpstr>PowerPoint Presentation</vt:lpstr>
      <vt:lpstr>OUTPUTS:-</vt:lpstr>
      <vt:lpstr>OUTPUTS:-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Staff Scheduling Application</dc:title>
  <dc:creator>Praneswar Uzumaki</dc:creator>
  <cp:lastModifiedBy>Praneswar Uzumaki</cp:lastModifiedBy>
  <cp:revision>21</cp:revision>
  <dcterms:created xsi:type="dcterms:W3CDTF">2024-07-29T01:12:13Z</dcterms:created>
  <dcterms:modified xsi:type="dcterms:W3CDTF">2024-11-12T13:28:51Z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